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9"/>
  </p:notesMasterIdLst>
  <p:sldIdLst>
    <p:sldId id="256" r:id="rId2"/>
    <p:sldId id="258" r:id="rId3"/>
    <p:sldId id="267" r:id="rId4"/>
    <p:sldId id="268" r:id="rId5"/>
    <p:sldId id="269" r:id="rId6"/>
    <p:sldId id="272" r:id="rId7"/>
    <p:sldId id="270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C2410D-F65F-4C53-800D-4C027EDE1599}" type="datetimeFigureOut">
              <a:rPr lang="en-US" smtClean="0"/>
              <a:pPr/>
              <a:t>11/4/2010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73AE63-F502-4434-9E4B-1D15DABA69E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73AE63-F502-4434-9E4B-1D15DABA69EC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1DCA643-000F-45A8-AB80-C3E61728BD37}" type="datetimeFigureOut">
              <a:rPr lang="en-US" smtClean="0"/>
              <a:pPr/>
              <a:t>11/4/2010</a:t>
            </a:fld>
            <a:endParaRPr lang="en-US" dirty="0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4617FCBD-9673-480C-84DB-B434F1CE1E9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 advTm="377000"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DCA643-000F-45A8-AB80-C3E61728BD37}" type="datetimeFigureOut">
              <a:rPr lang="en-US" smtClean="0"/>
              <a:pPr/>
              <a:t>11/4/2010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17FCBD-9673-480C-84DB-B434F1CE1E9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 advTm="377000"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A1DCA643-000F-45A8-AB80-C3E61728BD37}" type="datetimeFigureOut">
              <a:rPr lang="en-US" smtClean="0"/>
              <a:pPr/>
              <a:t>11/4/2010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617FCBD-9673-480C-84DB-B434F1CE1E9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 advTm="377000"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DCA643-000F-45A8-AB80-C3E61728BD37}" type="datetimeFigureOut">
              <a:rPr lang="en-US" smtClean="0"/>
              <a:pPr/>
              <a:t>11/4/2010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17FCBD-9673-480C-84DB-B434F1CE1E9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 advTm="377000"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1DCA643-000F-45A8-AB80-C3E61728BD37}" type="datetimeFigureOut">
              <a:rPr lang="en-US" smtClean="0"/>
              <a:pPr/>
              <a:t>11/4/2010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4617FCBD-9673-480C-84DB-B434F1CE1E9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 advTm="377000"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DCA643-000F-45A8-AB80-C3E61728BD37}" type="datetimeFigureOut">
              <a:rPr lang="en-US" smtClean="0"/>
              <a:pPr/>
              <a:t>11/4/2010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17FCBD-9673-480C-84DB-B434F1CE1E9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 advTm="377000"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DCA643-000F-45A8-AB80-C3E61728BD37}" type="datetimeFigureOut">
              <a:rPr lang="en-US" smtClean="0"/>
              <a:pPr/>
              <a:t>11/4/2010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17FCBD-9673-480C-84DB-B434F1CE1E9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 advTm="377000"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DCA643-000F-45A8-AB80-C3E61728BD37}" type="datetimeFigureOut">
              <a:rPr lang="en-US" smtClean="0"/>
              <a:pPr/>
              <a:t>11/4/2010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17FCBD-9673-480C-84DB-B434F1CE1E9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 advTm="377000"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1DCA643-000F-45A8-AB80-C3E61728BD37}" type="datetimeFigureOut">
              <a:rPr lang="en-US" smtClean="0"/>
              <a:pPr/>
              <a:t>11/4/2010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17FCBD-9673-480C-84DB-B434F1CE1E9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 advTm="377000"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DCA643-000F-45A8-AB80-C3E61728BD37}" type="datetimeFigureOut">
              <a:rPr lang="en-US" smtClean="0"/>
              <a:pPr/>
              <a:t>11/4/2010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17FCBD-9673-480C-84DB-B434F1CE1E9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 advTm="377000"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DCA643-000F-45A8-AB80-C3E61728BD37}" type="datetimeFigureOut">
              <a:rPr lang="en-US" smtClean="0"/>
              <a:pPr/>
              <a:t>11/4/2010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17FCBD-9673-480C-84DB-B434F1CE1E9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 advTm="377000"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A1DCA643-000F-45A8-AB80-C3E61728BD37}" type="datetimeFigureOut">
              <a:rPr lang="en-US" smtClean="0"/>
              <a:pPr/>
              <a:t>11/4/2010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4617FCBD-9673-480C-84DB-B434F1CE1E9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 spd="slow" advTm="377000">
    <p:circle/>
  </p:transition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en.wikipedia.org/wiki/Lobolo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en.wikipedia.org/wiki/Lobolo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en.wikipedia.org/wiki/Lobolo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Lobolo" TargetMode="External"/><Relationship Id="rId2" Type="http://schemas.openxmlformats.org/officeDocument/2006/relationships/hyperlink" Target="http://dictionary.reference.com/browse/lobolo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i="1" dirty="0" smtClean="0"/>
              <a:t>A Girl Named Disaster</a:t>
            </a:r>
            <a:endParaRPr lang="en-US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Meghan Voight</a:t>
            </a:r>
          </a:p>
          <a:p>
            <a:r>
              <a:rPr lang="en-US" dirty="0" smtClean="0"/>
              <a:t>Part Two</a:t>
            </a:r>
          </a:p>
          <a:p>
            <a:r>
              <a:rPr lang="en-US" dirty="0" smtClean="0"/>
              <a:t>Ms. Clear Mod: 12-13</a:t>
            </a:r>
            <a:endParaRPr lang="en-US" dirty="0"/>
          </a:p>
        </p:txBody>
      </p:sp>
      <p:pic>
        <p:nvPicPr>
          <p:cNvPr id="4" name="Picture 3" descr="zim0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1020239">
            <a:off x="1752600" y="2971800"/>
            <a:ext cx="1905000" cy="2981325"/>
          </a:xfrm>
          <a:prstGeom prst="rect">
            <a:avLst/>
          </a:prstGeom>
        </p:spPr>
      </p:pic>
    </p:spTree>
  </p:cSld>
  <p:clrMapOvr>
    <a:masterClrMapping/>
  </p:clrMapOvr>
  <p:transition spd="slow" advTm="377000"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5181600" cy="1143000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/>
              <a:t>Bride Price in the Book</a:t>
            </a:r>
            <a:endParaRPr lang="en-US" sz="36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>
          <a:xfrm>
            <a:off x="457200" y="1435100"/>
            <a:ext cx="4953000" cy="527050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</a:rPr>
              <a:t>   In the book </a:t>
            </a:r>
            <a:r>
              <a:rPr lang="en-US" sz="2800" b="1" i="1" dirty="0" smtClean="0">
                <a:solidFill>
                  <a:schemeClr val="bg2">
                    <a:lumMod val="25000"/>
                  </a:schemeClr>
                </a:solidFill>
              </a:rPr>
              <a:t>A Girl Named Disaster</a:t>
            </a: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</a:rPr>
              <a:t> the people in Nhamo’s village are </a:t>
            </a:r>
            <a:r>
              <a:rPr lang="en-US" sz="2800" b="1" dirty="0" err="1" smtClean="0">
                <a:solidFill>
                  <a:schemeClr val="bg2">
                    <a:lumMod val="25000"/>
                  </a:schemeClr>
                </a:solidFill>
              </a:rPr>
              <a:t>S</a:t>
            </a:r>
            <a:r>
              <a:rPr lang="en-US" sz="2800" b="1" dirty="0" err="1" smtClean="0">
                <a:solidFill>
                  <a:schemeClr val="bg2">
                    <a:lumMod val="25000"/>
                  </a:schemeClr>
                </a:solidFill>
              </a:rPr>
              <a:t>hona</a:t>
            </a: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</a:rPr>
              <a:t>people. They have special words and different ways of doing things. They celebrate different things and have customs unlike our own. </a:t>
            </a: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</a:rPr>
              <a:t>One of their customs it that they have a bride price that the man must pay for the woman's hand in marriage.  </a:t>
            </a:r>
            <a:endParaRPr lang="en-US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5" name="Content Placeholder 4" descr="133775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5638800" y="2057400"/>
            <a:ext cx="3048000" cy="3048000"/>
          </a:xfrm>
        </p:spPr>
      </p:pic>
    </p:spTree>
  </p:cSld>
  <p:clrMapOvr>
    <a:masterClrMapping/>
  </p:clrMapOvr>
  <p:transition spd="slow" advTm="377000"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Bride price- What is it?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US" b="1" dirty="0" smtClean="0">
                <a:solidFill>
                  <a:schemeClr val="bg2">
                    <a:lumMod val="25000"/>
                  </a:schemeClr>
                </a:solidFill>
              </a:rPr>
              <a:t>In </a:t>
            </a:r>
            <a:r>
              <a:rPr lang="en-US" b="1" dirty="0" err="1" smtClean="0">
                <a:solidFill>
                  <a:schemeClr val="bg2">
                    <a:lumMod val="25000"/>
                  </a:schemeClr>
                </a:solidFill>
              </a:rPr>
              <a:t>Shona</a:t>
            </a:r>
            <a:r>
              <a:rPr lang="en-US" b="1" dirty="0" smtClean="0">
                <a:solidFill>
                  <a:schemeClr val="bg2">
                    <a:lumMod val="25000"/>
                  </a:schemeClr>
                </a:solidFill>
              </a:rPr>
              <a:t> it is called </a:t>
            </a:r>
            <a:r>
              <a:rPr lang="en-US" b="1" dirty="0" err="1" smtClean="0">
                <a:solidFill>
                  <a:schemeClr val="bg2">
                    <a:lumMod val="25000"/>
                  </a:schemeClr>
                </a:solidFill>
              </a:rPr>
              <a:t>Roora</a:t>
            </a:r>
            <a:r>
              <a:rPr lang="en-US" b="1" dirty="0" smtClean="0">
                <a:solidFill>
                  <a:schemeClr val="bg2">
                    <a:lumMod val="25000"/>
                  </a:schemeClr>
                </a:solidFill>
              </a:rPr>
              <a:t>.</a:t>
            </a:r>
          </a:p>
          <a:p>
            <a:pPr>
              <a:buNone/>
            </a:pPr>
            <a:endParaRPr lang="en-US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>
              <a:buNone/>
            </a:pPr>
            <a:r>
              <a:rPr lang="en-US" b="1" dirty="0" smtClean="0">
                <a:solidFill>
                  <a:schemeClr val="bg2">
                    <a:lumMod val="25000"/>
                  </a:schemeClr>
                </a:solidFill>
              </a:rPr>
              <a:t>The bride price is what the husband-to-be pays to get married. </a:t>
            </a:r>
          </a:p>
          <a:p>
            <a:pPr>
              <a:buNone/>
            </a:pPr>
            <a:r>
              <a:rPr lang="en-US" b="1" dirty="0" smtClean="0">
                <a:solidFill>
                  <a:schemeClr val="bg2">
                    <a:lumMod val="25000"/>
                  </a:schemeClr>
                </a:solidFill>
              </a:rPr>
              <a:t>Most of the time the bride price is cattle. More modernly they just use cash.</a:t>
            </a:r>
          </a:p>
          <a:p>
            <a:pPr>
              <a:buNone/>
            </a:pPr>
            <a:endParaRPr lang="en-US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>
              <a:buNone/>
            </a:pPr>
            <a:endParaRPr lang="en-US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>
              <a:buNone/>
            </a:pPr>
            <a:endParaRPr lang="en-US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>
              <a:buNone/>
            </a:pPr>
            <a:endParaRPr lang="en-US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>
              <a:buNone/>
            </a:pPr>
            <a:r>
              <a:rPr lang="en-US" dirty="0" smtClean="0">
                <a:hlinkClick r:id="rId2"/>
              </a:rPr>
              <a:t>http://en.wikipedia.org/wiki/Lobolo</a:t>
            </a:r>
            <a:endParaRPr lang="en-US" dirty="0" smtClean="0"/>
          </a:p>
          <a:p>
            <a:pPr>
              <a:buNone/>
            </a:pPr>
            <a:endParaRPr lang="en-US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>
              <a:buNone/>
            </a:pPr>
            <a:endParaRPr lang="en-US" b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4" name="Picture 3" descr="cattl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62200" y="4038600"/>
            <a:ext cx="2704381" cy="1791652"/>
          </a:xfrm>
          <a:prstGeom prst="rect">
            <a:avLst/>
          </a:prstGeom>
        </p:spPr>
      </p:pic>
    </p:spTree>
  </p:cSld>
  <p:clrMapOvr>
    <a:masterClrMapping/>
  </p:clrMapOvr>
  <p:transition spd="slow" advTm="377000"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Bride price- Why?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endParaRPr lang="en-US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>
              <a:buNone/>
            </a:pPr>
            <a:r>
              <a:rPr lang="en-US" b="1" dirty="0" smtClean="0">
                <a:solidFill>
                  <a:schemeClr val="bg2">
                    <a:lumMod val="25000"/>
                  </a:schemeClr>
                </a:solidFill>
              </a:rPr>
              <a:t>The bride price is a symbol that the man will be able to support his new wife. (financially and emotionally)</a:t>
            </a:r>
          </a:p>
          <a:p>
            <a:pPr>
              <a:buNone/>
            </a:pPr>
            <a:r>
              <a:rPr lang="en-US" b="1" dirty="0" smtClean="0">
                <a:solidFill>
                  <a:schemeClr val="bg2">
                    <a:lumMod val="25000"/>
                  </a:schemeClr>
                </a:solidFill>
              </a:rPr>
              <a:t>It is also to bring the two families together.</a:t>
            </a:r>
          </a:p>
          <a:p>
            <a:pPr>
              <a:buNone/>
            </a:pPr>
            <a:endParaRPr lang="en-US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>
              <a:buNone/>
            </a:pPr>
            <a:r>
              <a:rPr lang="en-US" dirty="0" smtClean="0">
                <a:hlinkClick r:id="rId2"/>
              </a:rPr>
              <a:t>http</a:t>
            </a:r>
            <a:r>
              <a:rPr lang="en-US" dirty="0" smtClean="0">
                <a:hlinkClick r:id="rId2"/>
              </a:rPr>
              <a:t>://en.wikipedia.org/wiki/Lobolo</a:t>
            </a:r>
            <a:endParaRPr lang="en-US" dirty="0" smtClean="0"/>
          </a:p>
          <a:p>
            <a:pPr>
              <a:buNone/>
            </a:pPr>
            <a:endParaRPr lang="en-US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>
              <a:buNone/>
            </a:pPr>
            <a:r>
              <a:rPr lang="en-US" dirty="0" smtClean="0"/>
              <a:t>   </a:t>
            </a:r>
            <a:endParaRPr lang="en-US" dirty="0"/>
          </a:p>
        </p:txBody>
      </p:sp>
    </p:spTree>
  </p:cSld>
  <p:clrMapOvr>
    <a:masterClrMapping/>
  </p:clrMapOvr>
  <p:transition spd="slow" advTm="377000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Bride price-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32500" lnSpcReduction="20000"/>
          </a:bodyPr>
          <a:lstStyle/>
          <a:p>
            <a:r>
              <a:rPr lang="en-US" sz="6000" b="1" dirty="0" smtClean="0">
                <a:solidFill>
                  <a:schemeClr val="bg2">
                    <a:lumMod val="25000"/>
                  </a:schemeClr>
                </a:solidFill>
              </a:rPr>
              <a:t>If the couple isn’t both financially and emotional ready the marriage can be put off for weeks or even months.</a:t>
            </a:r>
          </a:p>
          <a:p>
            <a:pPr>
              <a:buNone/>
            </a:pPr>
            <a:endParaRPr lang="en-US" sz="60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en-US" sz="6000" b="1" dirty="0" smtClean="0">
                <a:solidFill>
                  <a:schemeClr val="bg2">
                    <a:lumMod val="25000"/>
                  </a:schemeClr>
                </a:solidFill>
              </a:rPr>
              <a:t>The higher the bride price, the more valuable the woman.  </a:t>
            </a:r>
          </a:p>
          <a:p>
            <a:pPr>
              <a:buNone/>
            </a:pPr>
            <a:endParaRPr lang="en-US" sz="60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en-US" sz="6000" b="1" dirty="0" smtClean="0">
                <a:solidFill>
                  <a:schemeClr val="bg2">
                    <a:lumMod val="25000"/>
                  </a:schemeClr>
                </a:solidFill>
              </a:rPr>
              <a:t>There can be multiple steps to get the final bride price. </a:t>
            </a:r>
          </a:p>
          <a:p>
            <a:endParaRPr lang="en-US" sz="60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en-US" sz="6000" b="1" dirty="0" smtClean="0">
                <a:solidFill>
                  <a:schemeClr val="bg2">
                    <a:lumMod val="25000"/>
                  </a:schemeClr>
                </a:solidFill>
              </a:rPr>
              <a:t>The bride price is paid to the brides father. </a:t>
            </a:r>
          </a:p>
          <a:p>
            <a:endParaRPr lang="en-US" sz="60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en-US" sz="6000" b="1" dirty="0" smtClean="0">
                <a:solidFill>
                  <a:schemeClr val="bg2">
                    <a:lumMod val="25000"/>
                  </a:schemeClr>
                </a:solidFill>
              </a:rPr>
              <a:t>The bride price will sometime include other gifts like clothes, food, or blankets.</a:t>
            </a:r>
          </a:p>
          <a:p>
            <a:endParaRPr lang="en-US" b="1" dirty="0" smtClean="0">
              <a:solidFill>
                <a:schemeClr val="bg2">
                  <a:lumMod val="25000"/>
                </a:schemeClr>
              </a:solidFill>
            </a:endParaRPr>
          </a:p>
          <a:p>
            <a:endParaRPr lang="en-US" b="1" dirty="0" smtClean="0">
              <a:solidFill>
                <a:schemeClr val="bg2">
                  <a:lumMod val="25000"/>
                </a:schemeClr>
              </a:solidFill>
            </a:endParaRPr>
          </a:p>
          <a:p>
            <a:endParaRPr lang="en-US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>
              <a:buNone/>
            </a:pPr>
            <a:r>
              <a:rPr lang="en-US" dirty="0" smtClean="0">
                <a:hlinkClick r:id="rId2"/>
              </a:rPr>
              <a:t>http://en.wikipedia.org/wiki/Lobolo</a:t>
            </a:r>
            <a:endParaRPr lang="en-US" dirty="0" smtClean="0"/>
          </a:p>
          <a:p>
            <a:pPr>
              <a:buNone/>
            </a:pPr>
            <a:endParaRPr lang="en-US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ransition spd="slow" advTm="377000"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Can a man have more then one wife?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r>
              <a:rPr lang="en-US" b="1" dirty="0" smtClean="0">
                <a:solidFill>
                  <a:schemeClr val="bg2">
                    <a:lumMod val="25000"/>
                  </a:schemeClr>
                </a:solidFill>
              </a:rPr>
              <a:t>Yes.</a:t>
            </a:r>
          </a:p>
          <a:p>
            <a:pPr>
              <a:buNone/>
            </a:pPr>
            <a:r>
              <a:rPr lang="en-US" b="1" dirty="0" smtClean="0">
                <a:solidFill>
                  <a:schemeClr val="bg2">
                    <a:lumMod val="25000"/>
                  </a:schemeClr>
                </a:solidFill>
              </a:rPr>
              <a:t>A man can have more than one wife as long as he can pay the bride price for each</a:t>
            </a:r>
            <a:r>
              <a:rPr lang="en-US" b="1" dirty="0" smtClean="0">
                <a:solidFill>
                  <a:schemeClr val="bg2">
                    <a:lumMod val="25000"/>
                  </a:schemeClr>
                </a:solidFill>
              </a:rPr>
              <a:t>.</a:t>
            </a:r>
          </a:p>
          <a:p>
            <a:pPr>
              <a:buNone/>
            </a:pPr>
            <a:r>
              <a:rPr lang="en-US" b="1" dirty="0" smtClean="0">
                <a:solidFill>
                  <a:schemeClr val="bg2">
                    <a:lumMod val="25000"/>
                  </a:schemeClr>
                </a:solidFill>
              </a:rPr>
              <a:t>So if a man is considered rich, then he will probably have more wives.  </a:t>
            </a:r>
            <a:endParaRPr lang="en-US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>
              <a:buNone/>
            </a:pPr>
            <a:endParaRPr lang="en-US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>
              <a:buNone/>
            </a:pPr>
            <a:endParaRPr lang="en-US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ransition spd="slow" advTm="377000"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Sources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dictionary.reference.com/browse/lobolo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en.wikipedia.org/wiki/Lobolo</a:t>
            </a:r>
            <a:endParaRPr lang="en-US" dirty="0" smtClean="0"/>
          </a:p>
          <a:p>
            <a:r>
              <a:rPr lang="en-US" dirty="0" smtClean="0"/>
              <a:t>A Girl Named Disaster By Nancy Farmer. 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 spd="slow" advTm="377000">
    <p:circl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390</TotalTime>
  <Words>307</Words>
  <Application>Microsoft Office PowerPoint</Application>
  <PresentationFormat>On-screen Show (4:3)</PresentationFormat>
  <Paragraphs>47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Opulent</vt:lpstr>
      <vt:lpstr>A Girl Named Disaster</vt:lpstr>
      <vt:lpstr>Bride Price in the Book</vt:lpstr>
      <vt:lpstr>Bride price- What is it?</vt:lpstr>
      <vt:lpstr>Bride price- Why?</vt:lpstr>
      <vt:lpstr>Bride price- Facts</vt:lpstr>
      <vt:lpstr>Can a man have more then one wife?</vt:lpstr>
      <vt:lpstr>Sources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Nganga</dc:title>
  <dc:creator>tvoight</dc:creator>
  <cp:lastModifiedBy>tvoight</cp:lastModifiedBy>
  <cp:revision>45</cp:revision>
  <dcterms:created xsi:type="dcterms:W3CDTF">2010-10-12T23:21:32Z</dcterms:created>
  <dcterms:modified xsi:type="dcterms:W3CDTF">2010-11-05T01:07:50Z</dcterms:modified>
</cp:coreProperties>
</file>