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062E0D-9F1E-4CD7-9646-CF2564378DC0}" type="datetimeFigureOut">
              <a:rPr lang="en-US" smtClean="0"/>
              <a:t>1/8/2011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A148C0-EE57-4656-A526-5E09F064D434}" type="slidenum">
              <a:rPr lang="en-US" smtClean="0"/>
              <a:t>‹#›</a:t>
            </a:fld>
            <a:endParaRPr lang="en-US"/>
          </a:p>
        </p:txBody>
      </p:sp>
    </p:spTree>
    <p:extLst>
      <p:ext uri="{BB962C8B-B14F-4D97-AF65-F5344CB8AC3E}">
        <p14:creationId xmlns:p14="http://schemas.microsoft.com/office/powerpoint/2010/main" val="1121131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A148C0-EE57-4656-A526-5E09F064D434}" type="slidenum">
              <a:rPr lang="en-US" smtClean="0"/>
              <a:t>10</a:t>
            </a:fld>
            <a:endParaRPr lang="en-US"/>
          </a:p>
        </p:txBody>
      </p:sp>
    </p:spTree>
    <p:extLst>
      <p:ext uri="{BB962C8B-B14F-4D97-AF65-F5344CB8AC3E}">
        <p14:creationId xmlns:p14="http://schemas.microsoft.com/office/powerpoint/2010/main" val="14225084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752475"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innerShdw blurRad="63500" dist="50800" dir="18900000">
                  <a:prstClr val="black">
                    <a:alpha val="50000"/>
                  </a:prstClr>
                </a:innerShdw>
              </a:effectLst>
            </a:endParaRPr>
          </a:p>
        </p:txBody>
      </p:sp>
      <p:sp>
        <p:nvSpPr>
          <p:cNvPr id="2" name="Title 1"/>
          <p:cNvSpPr>
            <a:spLocks noGrp="1"/>
          </p:cNvSpPr>
          <p:nvPr>
            <p:ph type="ctrTitle"/>
          </p:nvPr>
        </p:nvSpPr>
        <p:spPr>
          <a:xfrm>
            <a:off x="1216152" y="1267485"/>
            <a:ext cx="7235981" cy="5133316"/>
          </a:xfrm>
        </p:spPr>
        <p:txBody>
          <a:bodyPr/>
          <a:lstStyle>
            <a:lvl1pPr>
              <a:defRPr sz="11500"/>
            </a:lvl1pPr>
          </a:lstStyle>
          <a:p>
            <a:r>
              <a:rPr lang="en-US" smtClean="0"/>
              <a:t>Click to edit Master title style</a:t>
            </a:r>
            <a:endParaRPr lang="en-US" dirty="0"/>
          </a:p>
        </p:txBody>
      </p:sp>
      <p:sp>
        <p:nvSpPr>
          <p:cNvPr id="3" name="Subtitle 2"/>
          <p:cNvSpPr>
            <a:spLocks noGrp="1"/>
          </p:cNvSpPr>
          <p:nvPr>
            <p:ph type="subTitle" idx="1"/>
          </p:nvPr>
        </p:nvSpPr>
        <p:spPr>
          <a:xfrm>
            <a:off x="1216151" y="201702"/>
            <a:ext cx="6189583" cy="949569"/>
          </a:xfrm>
        </p:spPr>
        <p:txBody>
          <a:bodyPr>
            <a:normAutofit/>
          </a:bodyPr>
          <a:lstStyle>
            <a:lvl1pPr marL="0" indent="0" algn="r">
              <a:buNone/>
              <a:defRPr sz="2400">
                <a:solidFill>
                  <a:schemeClr val="tx2">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445ACD7-DDB7-4C7D-AB88-DD00F41018EE}" type="datetimeFigureOut">
              <a:rPr lang="en-US" smtClean="0"/>
              <a:t>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8150469" y="236415"/>
            <a:ext cx="785301" cy="365125"/>
          </a:xfrm>
        </p:spPr>
        <p:txBody>
          <a:bodyPr/>
          <a:lstStyle>
            <a:lvl1pPr>
              <a:defRPr sz="1400"/>
            </a:lvl1pPr>
          </a:lstStyle>
          <a:p>
            <a:fld id="{8E430399-4A05-4118-BDA4-7B8C6E02AA34}" type="slidenum">
              <a:rPr lang="en-US" smtClean="0"/>
              <a:t>‹#›</a:t>
            </a:fld>
            <a:endParaRPr lang="en-US" dirty="0"/>
          </a:p>
        </p:txBody>
      </p:sp>
      <p:grpSp>
        <p:nvGrpSpPr>
          <p:cNvPr id="7" name="Group 6"/>
          <p:cNvGrpSpPr/>
          <p:nvPr/>
        </p:nvGrpSpPr>
        <p:grpSpPr>
          <a:xfrm>
            <a:off x="7467600" y="209550"/>
            <a:ext cx="657226" cy="431800"/>
            <a:chOff x="7467600" y="209550"/>
            <a:chExt cx="657226" cy="431800"/>
          </a:xfrm>
          <a:solidFill>
            <a:schemeClr val="tx2">
              <a:lumMod val="60000"/>
              <a:lumOff val="40000"/>
            </a:schemeClr>
          </a:solidFill>
        </p:grpSpPr>
        <p:sp>
          <p:nvSpPr>
            <p:cNvPr id="8" name="Freeform 5"/>
            <p:cNvSpPr>
              <a:spLocks/>
            </p:cNvSpPr>
            <p:nvPr/>
          </p:nvSpPr>
          <p:spPr bwMode="auto">
            <a:xfrm>
              <a:off x="7467600"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 name="Freeform 5"/>
            <p:cNvSpPr>
              <a:spLocks/>
            </p:cNvSpPr>
            <p:nvPr/>
          </p:nvSpPr>
          <p:spPr bwMode="auto">
            <a:xfrm>
              <a:off x="7677151"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5"/>
            <p:cNvSpPr>
              <a:spLocks/>
            </p:cNvSpPr>
            <p:nvPr/>
          </p:nvSpPr>
          <p:spPr bwMode="auto">
            <a:xfrm>
              <a:off x="7881939"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1"/>
                                        </p:tgtEl>
                                      </p:cBhvr>
                                    </p:animEffect>
                                    <p:set>
                                      <p:cBhvr>
                                        <p:cTn id="7" dur="1" fill="hold">
                                          <p:stCondLst>
                                            <p:cond delay="1999"/>
                                          </p:stCondLst>
                                        </p:cTn>
                                        <p:tgtEl>
                                          <p:spTgt spid="11"/>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45ACD7-DDB7-4C7D-AB88-DD00F41018EE}" type="datetimeFigureOut">
              <a:rPr lang="en-US" smtClean="0"/>
              <a:t>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430399-4A05-4118-BDA4-7B8C6E02AA34}"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45ACD7-DDB7-4C7D-AB88-DD00F41018EE}" type="datetimeFigureOut">
              <a:rPr lang="en-US" smtClean="0"/>
              <a:t>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430399-4A05-4118-BDA4-7B8C6E02AA34}"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smtClean="0"/>
              <a:t>Click to edit Master title style</a:t>
            </a:r>
            <a:endParaRPr lang="en-US" dirty="0"/>
          </a:p>
        </p:txBody>
      </p:sp>
      <p:sp>
        <p:nvSpPr>
          <p:cNvPr id="3" name="Content Placeholder 2"/>
          <p:cNvSpPr>
            <a:spLocks noGrp="1"/>
          </p:cNvSpPr>
          <p:nvPr>
            <p:ph idx="1"/>
          </p:nvPr>
        </p:nvSpPr>
        <p:spPr>
          <a:xfrm>
            <a:off x="1219200" y="838200"/>
            <a:ext cx="7467600" cy="4419600"/>
          </a:xfrm>
        </p:spPr>
        <p:txBody>
          <a:bodyPr>
            <a:normAutofit/>
          </a:bodyPr>
          <a:lstStyle>
            <a:lvl1pP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445ACD7-DDB7-4C7D-AB88-DD00F41018EE}" type="datetimeFigureOut">
              <a:rPr lang="en-US" smtClean="0"/>
              <a:t>1/8/2011</a:t>
            </a:fld>
            <a:endParaRPr lang="en-US" dirty="0"/>
          </a:p>
        </p:txBody>
      </p:sp>
      <p:sp>
        <p:nvSpPr>
          <p:cNvPr id="10" name="Slide Number Placeholder 9"/>
          <p:cNvSpPr>
            <a:spLocks noGrp="1"/>
          </p:cNvSpPr>
          <p:nvPr>
            <p:ph type="sldNum" sz="quarter" idx="11"/>
          </p:nvPr>
        </p:nvSpPr>
        <p:spPr/>
        <p:txBody>
          <a:bodyPr/>
          <a:lstStyle/>
          <a:p>
            <a:fld id="{8E430399-4A05-4118-BDA4-7B8C6E02AA34}" type="slidenum">
              <a:rPr lang="en-US" smtClean="0"/>
              <a:t>‹#›</a:t>
            </a:fld>
            <a:endParaRPr lang="en-US" dirty="0"/>
          </a:p>
        </p:txBody>
      </p:sp>
      <p:sp>
        <p:nvSpPr>
          <p:cNvPr id="12" name="Footer Placeholder 11"/>
          <p:cNvSpPr>
            <a:spLocks noGrp="1"/>
          </p:cNvSpPr>
          <p:nvPr>
            <p:ph type="ftr" sz="quarter" idx="12"/>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smtClean="0"/>
              <a:t>Click to edit Master title style</a:t>
            </a:r>
            <a:endParaRPr lang="en-US" dirty="0"/>
          </a:p>
        </p:txBody>
      </p:sp>
      <p:sp>
        <p:nvSpPr>
          <p:cNvPr id="19" name="Date Placeholder 18"/>
          <p:cNvSpPr>
            <a:spLocks noGrp="1"/>
          </p:cNvSpPr>
          <p:nvPr>
            <p:ph type="dt" sz="half" idx="10"/>
          </p:nvPr>
        </p:nvSpPr>
        <p:spPr/>
        <p:txBody>
          <a:bodyPr/>
          <a:lstStyle/>
          <a:p>
            <a:fld id="{8445ACD7-DDB7-4C7D-AB88-DD00F41018EE}" type="datetimeFigureOut">
              <a:rPr lang="en-US" smtClean="0"/>
              <a:t>1/8/2011</a:t>
            </a:fld>
            <a:endParaRPr lang="en-US" dirty="0"/>
          </a:p>
        </p:txBody>
      </p:sp>
      <p:sp>
        <p:nvSpPr>
          <p:cNvPr id="20" name="Slide Number Placeholder 19"/>
          <p:cNvSpPr>
            <a:spLocks noGrp="1"/>
          </p:cNvSpPr>
          <p:nvPr>
            <p:ph type="sldNum" sz="quarter" idx="11"/>
          </p:nvPr>
        </p:nvSpPr>
        <p:spPr/>
        <p:txBody>
          <a:bodyPr/>
          <a:lstStyle/>
          <a:p>
            <a:fld id="{8E430399-4A05-4118-BDA4-7B8C6E02AA34}" type="slidenum">
              <a:rPr lang="en-US" smtClean="0"/>
              <a:t>‹#›</a:t>
            </a:fld>
            <a:endParaRPr lang="en-US" dirty="0"/>
          </a:p>
        </p:txBody>
      </p:sp>
      <p:sp>
        <p:nvSpPr>
          <p:cNvPr id="21" name="Footer Placeholder 20"/>
          <p:cNvSpPr>
            <a:spLocks noGrp="1"/>
          </p:cNvSpPr>
          <p:nvPr>
            <p:ph type="ftr" sz="quarter" idx="12"/>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8445ACD7-DDB7-4C7D-AB88-DD00F41018EE}" type="datetimeFigureOut">
              <a:rPr lang="en-US" smtClean="0"/>
              <a:t>1/8/2011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430399-4A05-4118-BDA4-7B8C6E02AA34}" type="slidenum">
              <a:rPr lang="en-US" smtClean="0"/>
              <a:t>‹#›</a:t>
            </a:fld>
            <a:endParaRPr lang="en-US" dirty="0"/>
          </a:p>
        </p:txBody>
      </p:sp>
      <p:sp>
        <p:nvSpPr>
          <p:cNvPr id="9" name="Content Placeholder 8"/>
          <p:cNvSpPr>
            <a:spLocks noGrp="1"/>
          </p:cNvSpPr>
          <p:nvPr>
            <p:ph sz="quarter" idx="13"/>
          </p:nvPr>
        </p:nvSpPr>
        <p:spPr>
          <a:xfrm>
            <a:off x="1216152" y="841248"/>
            <a:ext cx="3730752"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5102352" y="841248"/>
            <a:ext cx="3730752"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19200" y="841248"/>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105400" y="841248"/>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8445ACD7-DDB7-4C7D-AB88-DD00F41018EE}" type="datetimeFigureOut">
              <a:rPr lang="en-US" smtClean="0"/>
              <a:t>1/8/2011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E430399-4A05-4118-BDA4-7B8C6E02AA34}" type="slidenum">
              <a:rPr lang="en-US" smtClean="0"/>
              <a:t>‹#›</a:t>
            </a:fld>
            <a:endParaRPr lang="en-US" dirty="0"/>
          </a:p>
        </p:txBody>
      </p:sp>
      <p:sp>
        <p:nvSpPr>
          <p:cNvPr id="11" name="Content Placeholder 10"/>
          <p:cNvSpPr>
            <a:spLocks noGrp="1"/>
          </p:cNvSpPr>
          <p:nvPr>
            <p:ph sz="quarter" idx="13"/>
          </p:nvPr>
        </p:nvSpPr>
        <p:spPr>
          <a:xfrm>
            <a:off x="1216152" y="1380744"/>
            <a:ext cx="3730752" cy="38404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14"/>
          </p:nvPr>
        </p:nvSpPr>
        <p:spPr>
          <a:xfrm>
            <a:off x="5102352" y="1380743"/>
            <a:ext cx="3730752" cy="38404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445ACD7-DDB7-4C7D-AB88-DD00F41018EE}" type="datetimeFigureOut">
              <a:rPr lang="en-US" smtClean="0"/>
              <a:t>1/8/2011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E430399-4A05-4118-BDA4-7B8C6E02AA34}"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445ACD7-DDB7-4C7D-AB88-DD00F41018EE}" type="datetimeFigureOut">
              <a:rPr lang="en-US" smtClean="0"/>
              <a:t>1/8/2011</a:t>
            </a:fld>
            <a:endParaRPr lang="en-US" dirty="0"/>
          </a:p>
        </p:txBody>
      </p:sp>
      <p:sp>
        <p:nvSpPr>
          <p:cNvPr id="6" name="Slide Number Placeholder 5"/>
          <p:cNvSpPr>
            <a:spLocks noGrp="1"/>
          </p:cNvSpPr>
          <p:nvPr>
            <p:ph type="sldNum" sz="quarter" idx="11"/>
          </p:nvPr>
        </p:nvSpPr>
        <p:spPr/>
        <p:txBody>
          <a:bodyPr/>
          <a:lstStyle/>
          <a:p>
            <a:fld id="{8E430399-4A05-4118-BDA4-7B8C6E02AA34}" type="slidenum">
              <a:rPr lang="en-US" smtClean="0"/>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Content Placeholder 13"/>
          <p:cNvSpPr>
            <a:spLocks noGrp="1"/>
          </p:cNvSpPr>
          <p:nvPr>
            <p:ph sz="quarter" idx="13"/>
          </p:nvPr>
        </p:nvSpPr>
        <p:spPr>
          <a:xfrm>
            <a:off x="914400" y="381000"/>
            <a:ext cx="480060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8445ACD7-DDB7-4C7D-AB88-DD00F41018EE}" type="datetimeFigureOut">
              <a:rPr lang="en-US" smtClean="0"/>
              <a:t>1/8/2011</a:t>
            </a:fld>
            <a:endParaRPr lang="en-US" dirty="0"/>
          </a:p>
        </p:txBody>
      </p:sp>
      <p:sp>
        <p:nvSpPr>
          <p:cNvPr id="10" name="Slide Number Placeholder 9"/>
          <p:cNvSpPr>
            <a:spLocks noGrp="1"/>
          </p:cNvSpPr>
          <p:nvPr>
            <p:ph type="sldNum" sz="quarter" idx="15"/>
          </p:nvPr>
        </p:nvSpPr>
        <p:spPr/>
        <p:txBody>
          <a:bodyPr/>
          <a:lstStyle/>
          <a:p>
            <a:fld id="{8E430399-4A05-4118-BDA4-7B8C6E02AA34}" type="slidenum">
              <a:rPr lang="en-US" smtClean="0"/>
              <a:t>‹#›</a:t>
            </a:fld>
            <a:endParaRPr lang="en-US" dirty="0"/>
          </a:p>
        </p:txBody>
      </p:sp>
      <p:sp>
        <p:nvSpPr>
          <p:cNvPr id="13" name="Footer Placeholder 12"/>
          <p:cNvSpPr>
            <a:spLocks noGrp="1"/>
          </p:cNvSpPr>
          <p:nvPr>
            <p:ph type="ftr" sz="quarter" idx="16"/>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45ACD7-DDB7-4C7D-AB88-DD00F41018EE}" type="datetimeFigureOut">
              <a:rPr lang="en-US" smtClean="0"/>
              <a:t>1/8/2011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430399-4A05-4118-BDA4-7B8C6E02AA34}" type="slidenum">
              <a:rPr lang="en-US" smtClean="0"/>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228600" cy="6858000"/>
          </a:xfrm>
          <a:prstGeom prst="rect">
            <a:avLst/>
          </a:prstGeom>
          <a:gradFill>
            <a:gsLst>
              <a:gs pos="0">
                <a:schemeClr val="accent1"/>
              </a:gs>
              <a:gs pos="52000">
                <a:schemeClr val="accent6">
                  <a:lumMod val="75000"/>
                </a:schemeClr>
              </a:gs>
              <a:gs pos="100000">
                <a:schemeClr val="accent6">
                  <a:lumMod val="50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innerShdw blurRad="63500" dist="50800" dir="18900000">
                  <a:prstClr val="black">
                    <a:alpha val="50000"/>
                  </a:prstClr>
                </a:innerShdw>
              </a:effectLst>
            </a:endParaRPr>
          </a:p>
        </p:txBody>
      </p:sp>
      <p:sp>
        <p:nvSpPr>
          <p:cNvPr id="13" name="Rectangle 12"/>
          <p:cNvSpPr/>
          <p:nvPr/>
        </p:nvSpPr>
        <p:spPr>
          <a:xfrm>
            <a:off x="0" y="0"/>
            <a:ext cx="228600"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5257800"/>
            <a:ext cx="7239000" cy="1143000"/>
          </a:xfrm>
          <a:prstGeom prst="rect">
            <a:avLst/>
          </a:prstGeom>
        </p:spPr>
        <p:txBody>
          <a:bodyPr vert="horz" lIns="91440" tIns="45720" rIns="91440" bIns="45720" rtlCol="0" anchor="b">
            <a:noAutofit/>
          </a:bodyPr>
          <a:lstStyle/>
          <a:p>
            <a:endParaRPr lang="en-US" dirty="0"/>
          </a:p>
        </p:txBody>
      </p:sp>
      <p:sp>
        <p:nvSpPr>
          <p:cNvPr id="3" name="Text Placeholder 2"/>
          <p:cNvSpPr>
            <a:spLocks noGrp="1"/>
          </p:cNvSpPr>
          <p:nvPr>
            <p:ph type="body" idx="1"/>
          </p:nvPr>
        </p:nvSpPr>
        <p:spPr>
          <a:xfrm>
            <a:off x="1219200" y="838200"/>
            <a:ext cx="7467600" cy="4419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1259680" y="6553200"/>
            <a:ext cx="7162800" cy="228600"/>
          </a:xfrm>
          <a:prstGeom prst="rect">
            <a:avLst/>
          </a:prstGeom>
        </p:spPr>
        <p:txBody>
          <a:bodyPr vert="horz" lIns="91440" tIns="45720" rIns="91440" bIns="45720" rtlCol="0" anchor="ctr"/>
          <a:lstStyle>
            <a:lvl1pPr algn="l">
              <a:defRPr sz="1200">
                <a:solidFill>
                  <a:schemeClr val="tx1">
                    <a:lumMod val="60000"/>
                    <a:lumOff val="40000"/>
                  </a:schemeClr>
                </a:solidFill>
              </a:defRPr>
            </a:lvl1pPr>
          </a:lstStyle>
          <a:p>
            <a:endParaRPr lang="en-US" dirty="0"/>
          </a:p>
        </p:txBody>
      </p:sp>
      <p:sp>
        <p:nvSpPr>
          <p:cNvPr id="6" name="Slide Number Placeholder 5"/>
          <p:cNvSpPr>
            <a:spLocks noGrp="1"/>
          </p:cNvSpPr>
          <p:nvPr>
            <p:ph type="sldNum" sz="quarter" idx="4"/>
          </p:nvPr>
        </p:nvSpPr>
        <p:spPr>
          <a:xfrm>
            <a:off x="8686800" y="5740400"/>
            <a:ext cx="381000" cy="365125"/>
          </a:xfrm>
          <a:prstGeom prst="rect">
            <a:avLst/>
          </a:prstGeom>
        </p:spPr>
        <p:txBody>
          <a:bodyPr vert="horz" lIns="91440" tIns="45720" rIns="91440" bIns="45720" rtlCol="0" anchor="ctr"/>
          <a:lstStyle>
            <a:lvl1pPr algn="l">
              <a:defRPr sz="1200" b="0">
                <a:solidFill>
                  <a:schemeClr val="tx2">
                    <a:lumMod val="60000"/>
                    <a:lumOff val="40000"/>
                  </a:schemeClr>
                </a:solidFill>
              </a:defRPr>
            </a:lvl1pPr>
          </a:lstStyle>
          <a:p>
            <a:fld id="{8E430399-4A05-4118-BDA4-7B8C6E02AA34}" type="slidenum">
              <a:rPr lang="en-US" smtClean="0"/>
              <a:t>‹#›</a:t>
            </a:fld>
            <a:endParaRPr lang="en-US" dirty="0"/>
          </a:p>
        </p:txBody>
      </p:sp>
      <p:sp>
        <p:nvSpPr>
          <p:cNvPr id="16" name="Freeform 5"/>
          <p:cNvSpPr>
            <a:spLocks/>
          </p:cNvSpPr>
          <p:nvPr/>
        </p:nvSpPr>
        <p:spPr bwMode="auto">
          <a:xfrm>
            <a:off x="8453438" y="571500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solidFill>
            <a:schemeClr val="tx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 name="Date Placeholder 3"/>
          <p:cNvSpPr>
            <a:spLocks noGrp="1"/>
          </p:cNvSpPr>
          <p:nvPr>
            <p:ph type="dt" sz="half" idx="2"/>
          </p:nvPr>
        </p:nvSpPr>
        <p:spPr>
          <a:xfrm rot="16200000">
            <a:off x="-1198682" y="4821116"/>
            <a:ext cx="2625969" cy="228600"/>
          </a:xfrm>
          <a:prstGeom prst="rect">
            <a:avLst/>
          </a:prstGeom>
        </p:spPr>
        <p:txBody>
          <a:bodyPr vert="horz" lIns="91440" tIns="45720" rIns="91440" bIns="45720" rtlCol="0" anchor="ctr"/>
          <a:lstStyle>
            <a:lvl1pPr algn="l">
              <a:defRPr sz="1200">
                <a:solidFill>
                  <a:srgbClr val="FFFFFF"/>
                </a:solidFill>
              </a:defRPr>
            </a:lvl1pPr>
          </a:lstStyle>
          <a:p>
            <a:fld id="{8445ACD7-DDB7-4C7D-AB88-DD00F41018EE}" type="datetimeFigureOut">
              <a:rPr lang="en-US" smtClean="0"/>
              <a:t>1/8/2011</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3"/>
                                        </p:tgtEl>
                                      </p:cBhvr>
                                    </p:animEffect>
                                    <p:set>
                                      <p:cBhvr>
                                        <p:cTn id="7" dur="1" fill="hold">
                                          <p:stCondLst>
                                            <p:cond delay="1999"/>
                                          </p:stCondLst>
                                        </p:cTn>
                                        <p:tgtEl>
                                          <p:spTgt spid="13"/>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txStyles>
    <p:titleStyle>
      <a:lvl1pPr algn="l" defTabSz="914400" rtl="0" eaLnBrk="1" latinLnBrk="0" hangingPunct="1">
        <a:spcBef>
          <a:spcPct val="0"/>
        </a:spcBef>
        <a:buNone/>
        <a:defRPr sz="7200" b="1" kern="120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accent1">
                    <a:lumMod val="75000"/>
                  </a:schemeClr>
                </a:solidFill>
              </a:rPr>
              <a:t>Australian </a:t>
            </a:r>
            <a:r>
              <a:rPr lang="en-US" dirty="0" smtClean="0">
                <a:solidFill>
                  <a:schemeClr val="accent6">
                    <a:lumMod val="75000"/>
                  </a:schemeClr>
                </a:solidFill>
              </a:rPr>
              <a:t>Reptiles</a:t>
            </a:r>
            <a:endParaRPr lang="en-US" dirty="0">
              <a:solidFill>
                <a:schemeClr val="accent6">
                  <a:lumMod val="75000"/>
                </a:schemeClr>
              </a:solidFill>
            </a:endParaRPr>
          </a:p>
        </p:txBody>
      </p:sp>
      <p:sp>
        <p:nvSpPr>
          <p:cNvPr id="3" name="Subtitle 2"/>
          <p:cNvSpPr>
            <a:spLocks noGrp="1"/>
          </p:cNvSpPr>
          <p:nvPr>
            <p:ph type="subTitle" idx="1"/>
          </p:nvPr>
        </p:nvSpPr>
        <p:spPr/>
        <p:txBody>
          <a:bodyPr/>
          <a:lstStyle/>
          <a:p>
            <a:r>
              <a:rPr lang="en-US" dirty="0" smtClean="0"/>
              <a:t>By: Hunter </a:t>
            </a:r>
            <a:r>
              <a:rPr lang="en-US" dirty="0" smtClean="0"/>
              <a:t>Blommer</a:t>
            </a:r>
            <a:endParaRPr lang="en-US" dirty="0"/>
          </a:p>
        </p:txBody>
      </p:sp>
      <p:pic>
        <p:nvPicPr>
          <p:cNvPr id="1027" name="Picture 3" descr="C:\Users\DM User\AppData\Local\Microsoft\Windows\Temporary Internet Files\Content.IE5\E6YRS60G\MC90014054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7800" y="609600"/>
            <a:ext cx="2264955" cy="1927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6282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239000" cy="1143000"/>
          </a:xfrm>
        </p:spPr>
        <p:txBody>
          <a:bodyPr/>
          <a:lstStyle/>
          <a:p>
            <a:pPr algn="ctr"/>
            <a:r>
              <a:rPr lang="en-US" sz="6000" dirty="0" smtClean="0">
                <a:solidFill>
                  <a:schemeClr val="accent1">
                    <a:lumMod val="60000"/>
                    <a:lumOff val="40000"/>
                  </a:schemeClr>
                </a:solidFill>
              </a:rPr>
              <a:t>Irwin's Turtle</a:t>
            </a:r>
            <a:endParaRPr lang="en-US" sz="6000" dirty="0">
              <a:solidFill>
                <a:schemeClr val="accent1">
                  <a:lumMod val="60000"/>
                  <a:lumOff val="40000"/>
                </a:schemeClr>
              </a:solidFill>
            </a:endParaRPr>
          </a:p>
        </p:txBody>
      </p:sp>
      <p:sp>
        <p:nvSpPr>
          <p:cNvPr id="3" name="Content Placeholder 2"/>
          <p:cNvSpPr>
            <a:spLocks noGrp="1"/>
          </p:cNvSpPr>
          <p:nvPr>
            <p:ph idx="1"/>
          </p:nvPr>
        </p:nvSpPr>
        <p:spPr>
          <a:xfrm>
            <a:off x="838200" y="1905000"/>
            <a:ext cx="3733800" cy="4419600"/>
          </a:xfrm>
        </p:spPr>
        <p:txBody>
          <a:bodyPr>
            <a:normAutofit/>
          </a:bodyPr>
          <a:lstStyle/>
          <a:p>
            <a:r>
              <a:rPr lang="en-US" sz="2000" dirty="0" smtClean="0"/>
              <a:t>Irwin’s turtle was named after Steve Irwin who discovered it in the late eighties. This turtle is very rare and is only found in one river system. This turtle is also very special. It has a gill like system that filters air so it can stay underwater for very long periods at a time. Irwin’s turtle is believed to be going extinct though out of 77 turtle caught only 5 were males. It is estimated only 4000 turtles are left in the world.</a:t>
            </a:r>
            <a:endParaRPr lang="en-US" sz="2000"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2438400"/>
            <a:ext cx="3264777" cy="236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6990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239000" cy="1143000"/>
          </a:xfrm>
        </p:spPr>
        <p:txBody>
          <a:bodyPr/>
          <a:lstStyle/>
          <a:p>
            <a:pPr algn="ctr"/>
            <a:r>
              <a:rPr lang="en-US" sz="6000" dirty="0" smtClean="0">
                <a:solidFill>
                  <a:schemeClr val="accent1">
                    <a:lumMod val="60000"/>
                    <a:lumOff val="40000"/>
                  </a:schemeClr>
                </a:solidFill>
              </a:rPr>
              <a:t>Saltwater Crocodile</a:t>
            </a:r>
            <a:endParaRPr lang="en-US" sz="6000" dirty="0">
              <a:solidFill>
                <a:schemeClr val="accent1">
                  <a:lumMod val="60000"/>
                  <a:lumOff val="40000"/>
                </a:schemeClr>
              </a:solidFill>
            </a:endParaRPr>
          </a:p>
        </p:txBody>
      </p:sp>
      <p:sp>
        <p:nvSpPr>
          <p:cNvPr id="3" name="Content Placeholder 2"/>
          <p:cNvSpPr>
            <a:spLocks noGrp="1"/>
          </p:cNvSpPr>
          <p:nvPr>
            <p:ph idx="1"/>
          </p:nvPr>
        </p:nvSpPr>
        <p:spPr>
          <a:xfrm>
            <a:off x="914400" y="1905000"/>
            <a:ext cx="3733800" cy="4419600"/>
          </a:xfrm>
        </p:spPr>
        <p:txBody>
          <a:bodyPr>
            <a:noAutofit/>
          </a:bodyPr>
          <a:lstStyle/>
          <a:p>
            <a:r>
              <a:rPr lang="en-US" sz="2000" dirty="0" smtClean="0"/>
              <a:t>The Saltwater Crocodile is the earths largest crocodilian. An average male crocodile measures 17 feet long and usually over 1000 pounds, but crocodiles measuring over 23 feet and weighing over 2000 pounds are not uncommon. Most of these animals live to be 70 years old. They populate most of northern Australia and eastern India and southeast Asia.</a:t>
            </a:r>
            <a:endParaRPr lang="en-US" sz="2000" dirty="0"/>
          </a:p>
        </p:txBody>
      </p:sp>
      <p:pic>
        <p:nvPicPr>
          <p:cNvPr id="2050" name="Picture 2" descr="http://t2.gstatic.com/images?q=tbn:ANd9GcSRwhVlQQUy37G2H6GmS96F_uFR-OwldfRGcPPsTvTkDWU0mUj3b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1898342"/>
            <a:ext cx="3370589" cy="441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3538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239000" cy="1143000"/>
          </a:xfrm>
        </p:spPr>
        <p:txBody>
          <a:bodyPr/>
          <a:lstStyle/>
          <a:p>
            <a:r>
              <a:rPr lang="en-US" sz="6000" dirty="0" smtClean="0">
                <a:solidFill>
                  <a:schemeClr val="accent1">
                    <a:lumMod val="60000"/>
                    <a:lumOff val="40000"/>
                  </a:schemeClr>
                </a:solidFill>
              </a:rPr>
              <a:t>Eastern Brown Snake</a:t>
            </a:r>
            <a:endParaRPr lang="en-US" sz="6000" dirty="0">
              <a:solidFill>
                <a:schemeClr val="accent1">
                  <a:lumMod val="60000"/>
                  <a:lumOff val="40000"/>
                </a:schemeClr>
              </a:solidFill>
            </a:endParaRPr>
          </a:p>
        </p:txBody>
      </p:sp>
      <p:sp>
        <p:nvSpPr>
          <p:cNvPr id="3" name="Content Placeholder 2"/>
          <p:cNvSpPr>
            <a:spLocks noGrp="1"/>
          </p:cNvSpPr>
          <p:nvPr>
            <p:ph idx="1"/>
          </p:nvPr>
        </p:nvSpPr>
        <p:spPr>
          <a:xfrm>
            <a:off x="838200" y="1905000"/>
            <a:ext cx="3733800" cy="4419600"/>
          </a:xfrm>
        </p:spPr>
        <p:txBody>
          <a:bodyPr>
            <a:normAutofit/>
          </a:bodyPr>
          <a:lstStyle/>
          <a:p>
            <a:r>
              <a:rPr lang="en-US" sz="2000" dirty="0" smtClean="0"/>
              <a:t>This is the second most venomous snake in the world. It is found mainly on the eastern and northern coasts of Australia, but it can be found mostly anywhere. This snake ranges in color variation. It can be grey, tan, brown, or black, and have pattern variations. It grows to be 1.5 – 2 meters long.</a:t>
            </a:r>
            <a:endParaRPr lang="en-US" sz="2000" dirty="0"/>
          </a:p>
        </p:txBody>
      </p:sp>
      <p:sp>
        <p:nvSpPr>
          <p:cNvPr id="4" name="AutoShape 2" descr="data:image/jpg;base64,/9j/4AAQSkZJRgABAQAAAQABAAD/2wCEAAkGBhQSERMUExIUFRQVGSEaGRgXGCIcHxwcGCAcGh0ZISEgICchHiAmHyAeHzEgJCstLjAsGR4xNTIqNicsLCkBCQoKDgwOGg8PGi0fHCUsKiwtLCwpKi8sLCksLCwsLCwqKSwpKSwsLCwpLCkpLCwsKSwsLCwsKSwsLCwpLCwsKf/AABEIAHkAoAMBIgACEQEDEQH/xAAbAAADAQEBAQEAAAAAAAAAAAAEBQYDAgcBAP/EAEMQAAIBAgQEBAMDCQcCBwAAAAECEQMhAAQSMQUiQVEGE2FxMkKBUpGxBxQjNHKhweHwM0Nic4PC0bKzFSQ1dJLD8f/EABkBAAMBAQEAAAAAAAAAAAAAAAECAwAEBf/EACgRAAICAgIBAwMFAQAAAAAAAAABAhEDIRIxQRMiYQQyURSBobHwI//aAAwDAQACEQMRAD8Ak6aeWIo1ijESRAYEETs249R7YB87MKR+lBEbE6b9h/UYNylNlqeaFANwY+eNwZ+HvNsaPmqh1TpvtqNwdhcCLduuOSyIL/4lVQ3ST1EhvfsRjuvxJHB1IyMYiVIU3EzAI6fzxy2Xghy3ONwSwnuDEEjrbtjc2ZvMCDSxk6+WNgYFys3+uDZj9TqUVA1HV+1e2w72ttj5n8zRdIDLfdVFQliNiYhPvGNKGQDR8MattpAN+WTAM2/DHzNUSh000p3uZB1EQbWHSN49ZxkzIVVSJVaYgggAMSQpj2kG+wg4JyXCnceZV1VKY2ZGUJuQQwDW+vczvgrL1k8vmPlgGIA+Jt4He3zC+OaLwlTSFXWRNnKkdgOvS7bRg2GxdxBqTVCIpIQREAA2tuLH2HWMalDREqSOogkie5IupH0wWOHo0M4okAQ3IRA6sYkmfbvjClkFZ20U0VQIBpg83c9LHb17Y1mCcnxVydUVNZF4OoMO89vfHzN8RqFy2pmB3CkFSABcTcML3G9u2Pi8Kq02LpSqIBJlIlTF4AP4W7qcbcP8RLUUqfIZu4kE+6kAA+37sYFWIfzohYLtpa3Nf16iN+s3x3k3Vj1aZkJ8RM2IiZ+71w9amHgaCCLFp6eoG3S/rjDieUqioSqUgpGlSCVYgdJiVMYblZqQvrVDSEVI0xuY77Eb/UW9sC0cy1OLHSxsVeFn7PXp2ubYKy3INC6aciDrUEAxDaJ32NvUHA2QyC1CyIzNYlw66QVHzdlI3memCqC68ha52qzaVptM7kaQfqRP1jtjqtxM0ARUALzI0nVY9LgGffAzZN6YWjTaBdi9UlNU9UU7JOzHf0wZkPzpAQiI8XKgFZ3k3+I+uC6BxoU5hjUJ1MoMmAtwSe529Opn0tjF8kElajTYcqxY77kgfXFLmuLq6GnmKVWkeodWifRh/wAYEyvDaXMEaQ0EqSGNuom/0IxjN0MKNCFDFXkG3Jt03BgA/ajpjTyVVZYDTvzdxabfFH44M4NwDzwynMCaYkgMTJaSBA2mCO07kyMc+IaVClWCUnBASYgkCRGlZ080XKmRzDEL3Q1OrB2yg0mHCAgAgEEEE3VYgzM9Jj0x0+XC6SGqar7G0na5uPW/0wTWyBOisUZ1dhyqmkRB3JJJmdxA3vfANRlWqRoJpq0DebxZouDce/1xuwG9bLGA7QQBzG0wdxEWvzfTHzOcMVwyB9RUElhaRMqoA3MX9o22xhUrownSy1JIhbsASbEgkwNo6xjXI5yFYaZUrywQxkEbSbEX37j6jZjFREgsgOmAdSxP7XxbTbH7MKFAQNexCVFItE6tS9NwNQvPXD58rUU8zhAFJAa7m0wes3FlAk4QcT4Hm2Rq7MKVEbCo0HTIAkKuq5I5iIuItGDyXljRi5dGLGnpHQiNoOu179O0HcAYzydRKdiCUnl6lepA7g7gdL4d8I8EVjpbX5iOqtsZUMNiT16Rj9nuCU1eolSvSVkgATF4BI2uy7EDuMc36lcuMdnR+n1b0fsvnoWVfzE6jqB39sZcT4Hl8wurRpqfap8pn16HDfi/gg0qKVA4Lus8p2FoPQn+HbEtRLhgKgZlm+jc+kCJ+8e2LY88ZdMjLDKO0DZSlXytRRJrLeCFll6m3zL3We0QcVFDjdCsq0yArkhtJO95BQmJ9jfuMLTn5VRDKOisu09AQJjqDJIkY+5LhOWZWFWoFUm2ogsGAktLRPeOl8V5JiNGzU3DM/lpUYAze0D7Km5JHp0wSOEU83SZEzK6zf8ANyHpMx+zz7kHoJB7bYD4tlwqKEqmqZjUbHTEk2OFLa66s4ZIP21YwCI5QNh/j6kjA+TUaZmhXk01poSDJGoHQRN25AQfqZxScNy1BaaSEkwwJ+LV1NgDid815LOA7agYZzEgXcgfE3S5t0wcnGKodQi07kiIK6bXJa9pIPvjPYB7m8wCmtai6drGRM99gPWMKONVUo0ddQKxI5Q0XJ2N+nU/TvgNTX8/RpUVHMQXhOaL6jcDvH3Y+VUqa3WqpRhKwzhogxHN+Kx9cCgWgvI8R0mkxpg6bavLljbZrnkI2iYIBjBFHMZWpmVaof0KvqdNMNdbFj9nV2AEW9MCjLqVBLqoDAtIlV1DSBCEFjcfCD+OCspxKg2t2p/+YX4CEDU9UmW0DdQYhIE2nbD1oCspOO8Yy6gfm5atMSyoSiI0yTIj0i+0mwxKZvhNPzdfm+am5A5SQRbUymYtHxD0wWvFqFV20LqY80MNOlwP0jBdjIJgET22MuMoVlaLBVRgVUgCA52Yg2IM6dzfpfEUuBX7iX4TmTQAdj5iAwBTQ80TqMwASdtc9AbY7zitXqM6B5JA2jkht5tKmOYmdx7U+dyaNTNMa09ASAWWxJne526kYW52saNM6iuorBYyNV7MF6uRaCN74bkns3FoX1qlTU5KsTr5SoMlYEMrbk+0R74anxu9KnpzCZUMGv5zMrtPcI0EwBNosJJwkd61VGp02akjb/aPqTeCdjH34ns3+TysrS1amqncs1+nQf1bC/8AKT91FIxmurKXiP5WTVTSavlKLBaCkSOmqwt1gNhTW8V06istOlWqqerGJMz8IIHr798BZDwrQDQzPWIvycqenMbmY6A4e0+F6qcqtNAIsJaAdiZjb0B3xnPFB6QVicuwfhnjtyxo/CimUWs8MAAIhzeT2O3Q4reEJQzQJUgVLgoSA2qJiPh36/jMYS0fAS1WAem7mI5lNm3G26kfjhpR/JmQrGitanVHwshBkgwVKG09YNwBuSQMc2VYp/bpl4uce3opafhNTpC3BNp7HmVp+UG6yQSRsMFJ4KRlBNIMD0vPUFRMGZuGa0CO2JkJxbKC+WavTMc9AliQDqXkfmSLsINpiLxhnwr8sGXY6auqjV1yy1ZWNgVuNusHCY8E8bud18f6zSny6EXGPCBUN8QXZollJMjSv2p9+kWwhyNZqMoWKE2leqrcrvtcSPYzbHrVXjmXrgkOCCGXUtyFJhSoEkSfm9MQXjfhlM0jVXRpm4JBAEAshI+KCW1MOpF8JhztT4t6NPEpRuqZI57O1C7LS1OEMFlpqVXsC7QNvXDDg/Da+lnZVJAgaWjTJm+9+8GBGNTlmlkSm7qRqXyZemAVUkcvzDYyegnCvMZWsoVlrV1qSSKS6mMzBMg6VsRa++PU09I4rHGcpmovNoWBKsSr7+gXrsT7YTVOHmbusHf4hb5TEAn/AOUW9MOcv5nlI1WnWL2U6lQddruJmO3THzPZis0U0OhDbzWiASBIXmIZugC7dcIlRmFZnha1WVW1KUCHSulUTUTyltPxkAmVm8g3x94j4XSk6MrE6hJEyYABEmO7RJ6zir8R+FWyieer1HK2Oq7GQevzbkQe/XHneezOZRia1Gss3dxcgEgAx07D3wakmbT+B42RRPLPkrIOpQ27EdzvB+o9MCHiTUeWmyNRsT5gAYA3CyF5oMi++4jbBXCDWzBADkMqAxU2YgElZK+yzbrjrLcKWq9RatEl+cKVUqVM3CaeqsCBExHvjSoytA9PxVSIbzEdYggMsnYkAMpse0/wwqOZatU1sIF9KzIQDcyfTcnti+yPgvL1T5RpBtKgsS3OZkyHgQ19u84nuJeCWouQZq0PjAJtUCmGVypBhTa1ibnCSinpaKRlW5CI8Tr1QRkqeoDes0BR6CY1f1bGdbwtTdGq1s09eoBOgnSNX2YEnrtbY4p6HEKuV06vzegoB5WgjoQNKK+kQJEb3ki0g8Y8bjMKUelFiNaAap6G56EW+7rgL2/aq+R3Jvt/sb8H4XrGx7zpsDvMn4RA0bRttivyeRVSCQqBI0h30wX+TlAA9O569T5dl+KVwuks8jYrI2ncE2/ngd2rG3nsqjlHICYknTM7W2vvjinglKW5I6FkSWke2ZPP5SmVmpT1SVkwTK3gzJBBmJn3weviilELAOkGCRIZunTbqTjwRg/Wo53uT9+1t8cDhlTMMtNHqSfsvG2/xsqgftEYrjhKPtU/4Jyp7o9x4h4/y6gguCJItEERYzPfEhxzx1kqwIqUss3Y1NLRczJ1atj06jHnieCaZpmpVrugBsHjUdpAjUs3HXqN8d0vBVG01np2kBlDSRJgCAJG5WSQIMGcWf0sZv3TbZP1OPgMznGslTYmi4p9lpaj/L6C22FHEuN1swpUyqHfUYLKLi39deuGK+FClDzaLUsxCy6qpSoBIFu9yLQMJ9BkjqO4je//AD9Zw0ccIbW/lm5uWhp4a8T1cmxAlqTWqIdr21ehHUfMJBnDmqoJnUENMBpIlSSoOtSBBkRdvT3xI14g3F/Ub+2KHw5U8yiyMSPlBFwbEqrAzMgafSB3xR9WSr8GlDirVjzM1YJZVKLu87FiBNrG83iMMlakAtfRWp1UH92onTsRAfSRNt5A3wtqUzoXWhqVHlUpDSxuBqkASq9JkRjatwzMaPLqK9LmUBVWBBHqBe8TcCPWcGS/Ai32eweJ+Kh4pyNBQmopBvIGkA79za8wMR/FMrUCFvMzHLcFWuIMGYHKesbCe+KOnwFKoLM9QH0bTEjcbiOt+2wOy5+G0GUU/wA6rVBMCKglioupOiCu0gHtvhY5L7BOL/JJZDipy1SqPL1l5Y6uUzAgllmATck/uxT8GzA8tirHzC3OEgTpuFUSCQdt5PqcEccdaVCvTpIJZbMbku1gBsI6QsG5tGAPD+ioC7FkQsGDMSArECJHXTuNRAtN8JFcm2POWkUeVVgQxRFapKLJks5B5vulogCMRHjXxqDooZcj9CpDVBO7bhJkm27HrscMPHPEzlyVp1STDIgULFNCq6gIEy1hPab481KbjYz6dcG60GEbNKdEsSWJJ9SSf37/AMsFUlUdv/z8MAZvNCmhYyQB982H32+7HHD+B1MzpNSoya5K06Q1HSBJY/vGE9Nz23SOjnGA385IuV+/+f8AU4yqZ6kN2UX6mOvSYGx/DB3DfClCoiqlJGWQ01l0m0AK9WYEm5CiSIicUHD+DUadGoRkaLlX1LW0o0KI+QLAGg2k/NJvGF9CK8s3rv8ABJZWg+YYLQQ1NR+IWSd7uYUXtY9u+Lbwpkky9OotWk/mt8R8ksgVDsLXHW9yelsNOH8R1L5VSmQ/ykQsKxYgQLIAsbQIHc4P4eqBtPmKgnVpVpUTF4N5JHUDrbCSpKkI5t9iPj+Wy6HzQiVdy9OoohlIkFWYSL6bSZ2EHAeS4NlMyrOYo07CmgqFnSqL1AiNbZeXcnUbRhr4h4azMDRWpq0kyVGkFgFBvckjpOkfXEtV8O5mkX105UspZEUspAuWmRJDSNJAJBlSbzXGvbViS7ug1eDImYK0WrDWVin5ayGF4a8KD9mNRF4tiA4pX11qriIZyeXa5sR6dvpiizPFmpUylGs3OIZJZlUEEGPMGpWvYXjE5UWBAmO4/qf5jvGH87NFC+pWM7n7+nb1t09Bi8/JTlAazsRJCyJ9wCNtrwYj9+I05e97+57ev8fp3xVeDnrUqpq09XIukhdMkNEiGMfZg9wD0gs9qkB67LDxrwAeU1ZKdJag3Smuguu7xpPM6xq2ggQd8TeW4z5i6tDmNIqXkEAQriFMyLwADaRhlm1Zajw9Yk/3zKGgMNQMSGmbWHXYTGFfB6opzQZtVOsCoKACKoMgFYuAS2xN2HUYWCko0wPi5aKvxBxVKZNEEkqOZV1TcKwFwNUDqGJEx64aZHJArqelUpP8UMysxBgiWFk7AD63xO1+IPV1LNU0EILulM1FpndSQPqTG256Ywy+fWvIpoH5bW8wCP2mMXsYJHoMI00tDtK6ZSZ+vRRRrroIMxqLMTt8I2A3272xG57II9QjKHMmq5JYEALJkmFPNN9zb2GK+jw3L06fmHzXlejCkCxbQFCqARJM+kjHDcKqoAwdKXsinfpLMWJ2v1ieuBFtd6Faj42QPGOEVMvU8qtVNR1UM5J21CdAI7CwO2F1bKntve17GI9yZFv8Q7YouN5RxmGFRgzQCCAFMCVMwTcEdO4xg+VjoFkiT6zteTGptQtNoxKWSpbOvHjuN0JeE5enUr01rAFNVh3boN7SbSeox6hmaCMoppQTLlp8yVAMGYUixBtN8efZng4iLC0AGd9EiZi+4ML9MMOH+KM9lV0L+kAEIKilisiRBBDFYtpNrWxRTT6ZKeKSGtXw6wdNDyBMEQ4Q99OoASbSewHQnBNHgeYVlemyEq2oBpQkkg8yyRG8gG4FotjnKflOTVzK9ElYuPMWTBJAWGF7XmxO5w4oeNMjqdjnGl5s6VOWfsckgRFvQHfD8pNUR410fMzkAHDU1dnkBtKlURCSwCr1AYgtJJgg9IGfDeElKy8ivTpMxEMwUhuViq9gSbmR2jfGdbxjkFWFzGYeDYorz63Mb7nthZV/KY2kCllTUZSG1uWTU2wZlXfVMwTGB0MlJlxxBdQKoqHSCPjC6AIgCZAEAAyIxF+K/HdPQaWXAarcNUUyqxchCADUYbz8I9dsTfFOJZvNmKrAIwkU0AVDPKLD4paTcmIwGnCNLQ/tfa40gzHoTBBxNzgu3ZWOKbFR1u1hJJuGkk3E9ZM6p7gzjtsoBFhDTBt6CZkyJH7zE4cGgFLLGodARA1WgETAJtBB+mMs2mkQdrkE+m4nc2FmP0xP1W9It6aStiV6PUz7DcmyhVHUtt6bG+LThHhStTpqrVUp1NLMVDgOCTzCDMr8pmLLN4wH4fyFNkp5ioAwFbQqEsjAmD5wMSG2jVAAM7tb0DOcfyhTy2oO8EEKNBLGJ3DyJMzJvJ32x2JOMTik1KQjy3BKj65zVQEtEMFCgvDCRdnJBJkSszYQRgQ8IzNCtppmnU1woKqAbKxcCICxBnVdpEE7Y0zvB8yzGpSy76GuKb8xspWwMQYJAkiN4AGCMpSzjhdTGkoYFDVGjSVBQnSytqsSu4nfaDjW0JxTB0ytEvqNGpodgqCnXqaS5mWIQ2gbxbb2xpwzhFGsWommoZzIcVDrVQCTzMQ1rQBEhySGjFvwnLU3y8eZTqIDCtTMQpEnbrvY9sSmR4W1LM6aGYRqRLS9NEFTkE6TyyfeYO3s7SrsNtg/HOC5inoWtUZqCkRX06iFPWooI0tsusSD3U4LpZei7Nl3qO9NG5GY8gMgaS4gtvAZvW98Z5tc3nsw1E1IVZYAsI0/CNS0zcknYmwx8qcMq0Xai+XasGHJ5MhTN7GIpkWBDQABMnCSijIO4h4DQ05oaTWpmQR824NItvts3RtJjE1lEnmFgDcHlhkYag1pDDqh7fXHpfBcs9KjTp1IZ1QAkbSLRJ3gW1emE/i3gqLSq16dECsTqZ1Ek9AXUD9IotvBEC4xz5sXqLXZ0Yc3B0+iTSgVEysxqJiDKMbbayCJwRl8iJOoELMGRMBjKtpA+UzdrcuC+H5oHL/nFTSsMNVy4CMIkEDUq72baDPQ4LoU1dQyfpFPLCMGUjozEGSI9esY8iUpQdSR6dxkriAZbgtJyVdafMYgnSFf7LMN1botMWjDjIeD8sQJok3khiJtH6NtOzAfCq7xzHHeWcTJvujMQQZ3CoPl6824t2wcM+qJ8IVY5ypjSR8wkcxM3YXx3/T/AFWNL3f0cWXFK9CnOeFcuAIpj4YvF2AskbahBLC6i/XCbM8MSLAyJBgXIgyepiRF7Rtijq5wOh5V6swEQEgiFIB3sTEmZnCTP8UQAs1VFDXUkzC3MHa5m3bHPlzOU/aWw46VyFOZy8qvKsibDqot3s3QbbnANY7zzDpPXYFT9wUSdgcOuFcKrZwTRTRR3DOdKggW0iJYdLSJm+GdT8m5P9rmipNx5dMQCFtdiep7A74rj+myS70GeeEetkJmeIpTWWfoABYlgZ5QO9zET0x94ItQZkVczl20IJpUyVh3+Tzjq5QLcvffbFFT/J5SoVqbK/mVaZGqpVY6mJJ5wG5VAjSFWe84os14Zp1FDvUVYMsaaTJ2IiLgEHp3x3Y8cMW+2cWTNKevBOcSNRqdV80aCLWYEyAFpsswAbltazBNjC98Nv0eYonMGvTotu9JqYDrGyaQwYExOkGTy7xgvL8IprK0cpWYhSAzwqwYk84KgyBfe2A6ebStVOpqFNksAy+dUOmQ3l2gLI3A3nFOSaOdI0q0w1OkgfMM1MSrrAGouSWZCRA7AzAx3S4kiA0nRqThdK5iqASdAsYDROqRANwF3wi8V8QbLOG8uvmFMQi01RZAJuqtzdLwRt3jCSpRz1Ya6HDstlxpkfnDeZUP+IBvhJmAukT0FrZRb3YS24/xGp5VRqNJKFNhJ8ojU5NhJXubRvfGnCPB7UilXzz5jJ8NSjZBUhnAG+uwEknaIjHzg39jT/z6X/Vj0RcWjHkJG6JPiOVpUTTqeUTUJ06wNDlSdTSViR1g7nGfCmCVaiGpUB+Mhzq1rIUNLTyrYQIuw7478d/3P+Z/DCnLf+pV/wD2i/8AdXE2qdDIfVs0XDIhD1KdyrSEHYEkwWERf3jBOTy7EFgugGQI+0TAqADpvaffvgjiHwN7f84JpbU/Y/hgKO7DYizfA8yUfXmQ/UFafl+4IllYGOoEYC4xlcgjAVRlqVTRIKiHIG8aIc/TvhN+Vnp/l/7sVnCP1n/SH4rhvSj4XZuTtCDIeIKNRalLKU6/mBID1Vanv0VTzHvsoPRpwLlOEZ2rmAc7UrfmzCKZy+mjpi/6UEmqoPTSx25oxd0f7R/Yf7sTuc3b/V/3YSTjjfQ1sXcWTh2UpNXNR6rAE03rPUrrrG0ajonUANxtvgPh/iPNVmK02yzkgebrpqKWXkBoBUnW+4CM8mCTpGKXxZ+op+0mMuB/qB/bbFlJi+RZxNatAg1uJVnUczImXRmMyQAKasYtYERE4/ZbjuljqyXEK7tGlqlALqMHbVoVQALkxNomDFfkv4H+GJbjn61X9l/3YhN09jpC7PeKc6KiBMgtJ6pFNDma4uZJA0U5jf4pEzHbAB4vmfINStnVyxqkin+a5YOrabs5ZpMkHaxF8CeKf1TL/sn/ALiY74V8OZ/yx/1LiihGronduhPlhSRn/wDEKtbMtaPPqVQIgwmkQhBkGWIiYjv1wbxC1KqGD1HUKNKldIIUklQDIBpkm4MXkdcOvC39pS9/4DH78q3w/wCt/wDXUw1WgJsX8Q4hUrc6rWiToAqJNLSBcCTLEW0m0Rhvw/M+SQKtOoKosFdmXSDeFJF7QPoIOHdb9Wy/+XS/FMM+M/q334VxXQG60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 name="AutoShape 4" descr="data:image/jpg;base64,/9j/4AAQSkZJRgABAQAAAQABAAD/2wCEAAkGBhQSERMUExIUFRQVGSEaGRgXGCIcHxwcGCAcGh0ZISEgICchHiAmHyAeHzEgJCstLjAsGR4xNTIqNicsLCkBCQoKDgwOGg8PGi0fHCUsKiwtLCwpKi8sLCksLCwsLCwqKSwpKSwsLCwpLCkpLCwsKSwsLCwsKSwsLCwpLCwsKf/AABEIAHkAoAMBIgACEQEDEQH/xAAbAAADAQEBAQEAAAAAAAAAAAAEBQYDAgcBAP/EAEMQAAIBAgQEBAMDCQcCBwAAAAECEQMhAAQSMQUiQVEGE2FxMkKBUpGxBxQjNHKhweHwM0Nic4PC0bKzFSQ1dJLD8f/EABkBAAMBAQEAAAAAAAAAAAAAAAECAwAEBf/EACgRAAICAgIBAwMFAQAAAAAAAAABAhEDIRIxQRMiYQQyURSBobHwI//aAAwDAQACEQMRAD8Ak6aeWIo1ijESRAYEETs249R7YB87MKR+lBEbE6b9h/UYNylNlqeaFANwY+eNwZ+HvNsaPmqh1TpvtqNwdhcCLduuOSyIL/4lVQ3ST1EhvfsRjuvxJHB1IyMYiVIU3EzAI6fzxy2Xghy3ONwSwnuDEEjrbtjc2ZvMCDSxk6+WNgYFys3+uDZj9TqUVA1HV+1e2w72ttj5n8zRdIDLfdVFQliNiYhPvGNKGQDR8MattpAN+WTAM2/DHzNUSh000p3uZB1EQbWHSN49ZxkzIVVSJVaYgggAMSQpj2kG+wg4JyXCnceZV1VKY2ZGUJuQQwDW+vczvgrL1k8vmPlgGIA+Jt4He3zC+OaLwlTSFXWRNnKkdgOvS7bRg2GxdxBqTVCIpIQREAA2tuLH2HWMalDREqSOogkie5IupH0wWOHo0M4okAQ3IRA6sYkmfbvjClkFZ20U0VQIBpg83c9LHb17Y1mCcnxVydUVNZF4OoMO89vfHzN8RqFy2pmB3CkFSABcTcML3G9u2Pi8Kq02LpSqIBJlIlTF4AP4W7qcbcP8RLUUqfIZu4kE+6kAA+37sYFWIfzohYLtpa3Nf16iN+s3x3k3Vj1aZkJ8RM2IiZ+71w9amHgaCCLFp6eoG3S/rjDieUqioSqUgpGlSCVYgdJiVMYblZqQvrVDSEVI0xuY77Eb/UW9sC0cy1OLHSxsVeFn7PXp2ubYKy3INC6aciDrUEAxDaJ32NvUHA2QyC1CyIzNYlw66QVHzdlI3memCqC68ha52qzaVptM7kaQfqRP1jtjqtxM0ARUALzI0nVY9LgGffAzZN6YWjTaBdi9UlNU9UU7JOzHf0wZkPzpAQiI8XKgFZ3k3+I+uC6BxoU5hjUJ1MoMmAtwSe529Opn0tjF8kElajTYcqxY77kgfXFLmuLq6GnmKVWkeodWifRh/wAYEyvDaXMEaQ0EqSGNuom/0IxjN0MKNCFDFXkG3Jt03BgA/ajpjTyVVZYDTvzdxabfFH44M4NwDzwynMCaYkgMTJaSBA2mCO07kyMc+IaVClWCUnBASYgkCRGlZ080XKmRzDEL3Q1OrB2yg0mHCAgAgEEEE3VYgzM9Jj0x0+XC6SGqar7G0na5uPW/0wTWyBOisUZ1dhyqmkRB3JJJmdxA3vfANRlWqRoJpq0DebxZouDce/1xuwG9bLGA7QQBzG0wdxEWvzfTHzOcMVwyB9RUElhaRMqoA3MX9o22xhUrownSy1JIhbsASbEgkwNo6xjXI5yFYaZUrywQxkEbSbEX37j6jZjFREgsgOmAdSxP7XxbTbH7MKFAQNexCVFItE6tS9NwNQvPXD58rUU8zhAFJAa7m0wes3FlAk4QcT4Hm2Rq7MKVEbCo0HTIAkKuq5I5iIuItGDyXljRi5dGLGnpHQiNoOu179O0HcAYzydRKdiCUnl6lepA7g7gdL4d8I8EVjpbX5iOqtsZUMNiT16Rj9nuCU1eolSvSVkgATF4BI2uy7EDuMc36lcuMdnR+n1b0fsvnoWVfzE6jqB39sZcT4Hl8wurRpqfap8pn16HDfi/gg0qKVA4Lus8p2FoPQn+HbEtRLhgKgZlm+jc+kCJ+8e2LY88ZdMjLDKO0DZSlXytRRJrLeCFll6m3zL3We0QcVFDjdCsq0yArkhtJO95BQmJ9jfuMLTn5VRDKOisu09AQJjqDJIkY+5LhOWZWFWoFUm2ogsGAktLRPeOl8V5JiNGzU3DM/lpUYAze0D7Km5JHp0wSOEU83SZEzK6zf8ANyHpMx+zz7kHoJB7bYD4tlwqKEqmqZjUbHTEk2OFLa66s4ZIP21YwCI5QNh/j6kjA+TUaZmhXk01poSDJGoHQRN25AQfqZxScNy1BaaSEkwwJ+LV1NgDid815LOA7agYZzEgXcgfE3S5t0wcnGKodQi07kiIK6bXJa9pIPvjPYB7m8wCmtai6drGRM99gPWMKONVUo0ddQKxI5Q0XJ2N+nU/TvgNTX8/RpUVHMQXhOaL6jcDvH3Y+VUqa3WqpRhKwzhogxHN+Kx9cCgWgvI8R0mkxpg6bavLljbZrnkI2iYIBjBFHMZWpmVaof0KvqdNMNdbFj9nV2AEW9MCjLqVBLqoDAtIlV1DSBCEFjcfCD+OCspxKg2t2p/+YX4CEDU9UmW0DdQYhIE2nbD1oCspOO8Yy6gfm5atMSyoSiI0yTIj0i+0mwxKZvhNPzdfm+am5A5SQRbUymYtHxD0wWvFqFV20LqY80MNOlwP0jBdjIJgET22MuMoVlaLBVRgVUgCA52Yg2IM6dzfpfEUuBX7iX4TmTQAdj5iAwBTQ80TqMwASdtc9AbY7zitXqM6B5JA2jkht5tKmOYmdx7U+dyaNTNMa09ASAWWxJne526kYW52saNM6iuorBYyNV7MF6uRaCN74bkns3FoX1qlTU5KsTr5SoMlYEMrbk+0R74anxu9KnpzCZUMGv5zMrtPcI0EwBNosJJwkd61VGp02akjb/aPqTeCdjH34ns3+TysrS1amqncs1+nQf1bC/8AKT91FIxmurKXiP5WTVTSavlKLBaCkSOmqwt1gNhTW8V06istOlWqqerGJMz8IIHr798BZDwrQDQzPWIvycqenMbmY6A4e0+F6qcqtNAIsJaAdiZjb0B3xnPFB6QVicuwfhnjtyxo/CimUWs8MAAIhzeT2O3Q4reEJQzQJUgVLgoSA2qJiPh36/jMYS0fAS1WAem7mI5lNm3G26kfjhpR/JmQrGitanVHwshBkgwVKG09YNwBuSQMc2VYp/bpl4uce3opafhNTpC3BNp7HmVp+UG6yQSRsMFJ4KRlBNIMD0vPUFRMGZuGa0CO2JkJxbKC+WavTMc9AliQDqXkfmSLsINpiLxhnwr8sGXY6auqjV1yy1ZWNgVuNusHCY8E8bud18f6zSny6EXGPCBUN8QXZollJMjSv2p9+kWwhyNZqMoWKE2leqrcrvtcSPYzbHrVXjmXrgkOCCGXUtyFJhSoEkSfm9MQXjfhlM0jVXRpm4JBAEAshI+KCW1MOpF8JhztT4t6NPEpRuqZI57O1C7LS1OEMFlpqVXsC7QNvXDDg/Da+lnZVJAgaWjTJm+9+8GBGNTlmlkSm7qRqXyZemAVUkcvzDYyegnCvMZWsoVlrV1qSSKS6mMzBMg6VsRa++PU09I4rHGcpmovNoWBKsSr7+gXrsT7YTVOHmbusHf4hb5TEAn/AOUW9MOcv5nlI1WnWL2U6lQddruJmO3THzPZis0U0OhDbzWiASBIXmIZugC7dcIlRmFZnha1WVW1KUCHSulUTUTyltPxkAmVm8g3x94j4XSk6MrE6hJEyYABEmO7RJ6zir8R+FWyieer1HK2Oq7GQevzbkQe/XHneezOZRia1Gss3dxcgEgAx07D3wakmbT+B42RRPLPkrIOpQ27EdzvB+o9MCHiTUeWmyNRsT5gAYA3CyF5oMi++4jbBXCDWzBADkMqAxU2YgElZK+yzbrjrLcKWq9RatEl+cKVUqVM3CaeqsCBExHvjSoytA9PxVSIbzEdYggMsnYkAMpse0/wwqOZatU1sIF9KzIQDcyfTcnti+yPgvL1T5RpBtKgsS3OZkyHgQ19u84nuJeCWouQZq0PjAJtUCmGVypBhTa1ibnCSinpaKRlW5CI8Tr1QRkqeoDes0BR6CY1f1bGdbwtTdGq1s09eoBOgnSNX2YEnrtbY4p6HEKuV06vzegoB5WgjoQNKK+kQJEb3ki0g8Y8bjMKUelFiNaAap6G56EW+7rgL2/aq+R3Jvt/sb8H4XrGx7zpsDvMn4RA0bRttivyeRVSCQqBI0h30wX+TlAA9O569T5dl+KVwuks8jYrI2ncE2/ngd2rG3nsqjlHICYknTM7W2vvjinglKW5I6FkSWke2ZPP5SmVmpT1SVkwTK3gzJBBmJn3weviilELAOkGCRIZunTbqTjwRg/Wo53uT9+1t8cDhlTMMtNHqSfsvG2/xsqgftEYrjhKPtU/4Jyp7o9x4h4/y6gguCJItEERYzPfEhxzx1kqwIqUss3Y1NLRczJ1atj06jHnieCaZpmpVrugBsHjUdpAjUs3HXqN8d0vBVG01np2kBlDSRJgCAJG5WSQIMGcWf0sZv3TbZP1OPgMznGslTYmi4p9lpaj/L6C22FHEuN1swpUyqHfUYLKLi39deuGK+FClDzaLUsxCy6qpSoBIFu9yLQMJ9BkjqO4je//AD9Zw0ccIbW/lm5uWhp4a8T1cmxAlqTWqIdr21ehHUfMJBnDmqoJnUENMBpIlSSoOtSBBkRdvT3xI14g3F/Ub+2KHw5U8yiyMSPlBFwbEqrAzMgafSB3xR9WSr8GlDirVjzM1YJZVKLu87FiBNrG83iMMlakAtfRWp1UH92onTsRAfSRNt5A3wtqUzoXWhqVHlUpDSxuBqkASq9JkRjatwzMaPLqK9LmUBVWBBHqBe8TcCPWcGS/Ai32eweJ+Kh4pyNBQmopBvIGkA79za8wMR/FMrUCFvMzHLcFWuIMGYHKesbCe+KOnwFKoLM9QH0bTEjcbiOt+2wOy5+G0GUU/wA6rVBMCKglioupOiCu0gHtvhY5L7BOL/JJZDipy1SqPL1l5Y6uUzAgllmATck/uxT8GzA8tirHzC3OEgTpuFUSCQdt5PqcEccdaVCvTpIJZbMbku1gBsI6QsG5tGAPD+ioC7FkQsGDMSArECJHXTuNRAtN8JFcm2POWkUeVVgQxRFapKLJks5B5vulogCMRHjXxqDooZcj9CpDVBO7bhJkm27HrscMPHPEzlyVp1STDIgULFNCq6gIEy1hPab481KbjYz6dcG60GEbNKdEsSWJJ9SSf37/AMsFUlUdv/z8MAZvNCmhYyQB982H32+7HHD+B1MzpNSoya5K06Q1HSBJY/vGE9Nz23SOjnGA385IuV+/+f8AU4yqZ6kN2UX6mOvSYGx/DB3DfClCoiqlJGWQ01l0m0AK9WYEm5CiSIicUHD+DUadGoRkaLlX1LW0o0KI+QLAGg2k/NJvGF9CK8s3rv8ABJZWg+YYLQQ1NR+IWSd7uYUXtY9u+Lbwpkky9OotWk/mt8R8ksgVDsLXHW9yelsNOH8R1L5VSmQ/ykQsKxYgQLIAsbQIHc4P4eqBtPmKgnVpVpUTF4N5JHUDrbCSpKkI5t9iPj+Wy6HzQiVdy9OoohlIkFWYSL6bSZ2EHAeS4NlMyrOYo07CmgqFnSqL1AiNbZeXcnUbRhr4h4azMDRWpq0kyVGkFgFBvckjpOkfXEtV8O5mkX105UspZEUspAuWmRJDSNJAJBlSbzXGvbViS7ug1eDImYK0WrDWVin5ayGF4a8KD9mNRF4tiA4pX11qriIZyeXa5sR6dvpiizPFmpUylGs3OIZJZlUEEGPMGpWvYXjE5UWBAmO4/qf5jvGH87NFC+pWM7n7+nb1t09Bi8/JTlAazsRJCyJ9wCNtrwYj9+I05e97+57ev8fp3xVeDnrUqpq09XIukhdMkNEiGMfZg9wD0gs9qkB67LDxrwAeU1ZKdJag3Smuguu7xpPM6xq2ggQd8TeW4z5i6tDmNIqXkEAQriFMyLwADaRhlm1Zajw9Yk/3zKGgMNQMSGmbWHXYTGFfB6opzQZtVOsCoKACKoMgFYuAS2xN2HUYWCko0wPi5aKvxBxVKZNEEkqOZV1TcKwFwNUDqGJEx64aZHJArqelUpP8UMysxBgiWFk7AD63xO1+IPV1LNU0EILulM1FpndSQPqTG256Ywy+fWvIpoH5bW8wCP2mMXsYJHoMI00tDtK6ZSZ+vRRRrroIMxqLMTt8I2A3272xG57II9QjKHMmq5JYEALJkmFPNN9zb2GK+jw3L06fmHzXlejCkCxbQFCqARJM+kjHDcKqoAwdKXsinfpLMWJ2v1ieuBFtd6Faj42QPGOEVMvU8qtVNR1UM5J21CdAI7CwO2F1bKntve17GI9yZFv8Q7YouN5RxmGFRgzQCCAFMCVMwTcEdO4xg+VjoFkiT6zteTGptQtNoxKWSpbOvHjuN0JeE5enUr01rAFNVh3boN7SbSeox6hmaCMoppQTLlp8yVAMGYUixBtN8efZng4iLC0AGd9EiZi+4ML9MMOH+KM9lV0L+kAEIKilisiRBBDFYtpNrWxRTT6ZKeKSGtXw6wdNDyBMEQ4Q99OoASbSewHQnBNHgeYVlemyEq2oBpQkkg8yyRG8gG4FotjnKflOTVzK9ElYuPMWTBJAWGF7XmxO5w4oeNMjqdjnGl5s6VOWfsckgRFvQHfD8pNUR410fMzkAHDU1dnkBtKlURCSwCr1AYgtJJgg9IGfDeElKy8ivTpMxEMwUhuViq9gSbmR2jfGdbxjkFWFzGYeDYorz63Mb7nthZV/KY2kCllTUZSG1uWTU2wZlXfVMwTGB0MlJlxxBdQKoqHSCPjC6AIgCZAEAAyIxF+K/HdPQaWXAarcNUUyqxchCADUYbz8I9dsTfFOJZvNmKrAIwkU0AVDPKLD4paTcmIwGnCNLQ/tfa40gzHoTBBxNzgu3ZWOKbFR1u1hJJuGkk3E9ZM6p7gzjtsoBFhDTBt6CZkyJH7zE4cGgFLLGodARA1WgETAJtBB+mMs2mkQdrkE+m4nc2FmP0xP1W9It6aStiV6PUz7DcmyhVHUtt6bG+LThHhStTpqrVUp1NLMVDgOCTzCDMr8pmLLN4wH4fyFNkp5ioAwFbQqEsjAmD5wMSG2jVAAM7tb0DOcfyhTy2oO8EEKNBLGJ3DyJMzJvJ32x2JOMTik1KQjy3BKj65zVQEtEMFCgvDCRdnJBJkSszYQRgQ8IzNCtppmnU1woKqAbKxcCICxBnVdpEE7Y0zvB8yzGpSy76GuKb8xspWwMQYJAkiN4AGCMpSzjhdTGkoYFDVGjSVBQnSytqsSu4nfaDjW0JxTB0ytEvqNGpodgqCnXqaS5mWIQ2gbxbb2xpwzhFGsWommoZzIcVDrVQCTzMQ1rQBEhySGjFvwnLU3y8eZTqIDCtTMQpEnbrvY9sSmR4W1LM6aGYRqRLS9NEFTkE6TyyfeYO3s7SrsNtg/HOC5inoWtUZqCkRX06iFPWooI0tsusSD3U4LpZei7Nl3qO9NG5GY8gMgaS4gtvAZvW98Z5tc3nsw1E1IVZYAsI0/CNS0zcknYmwx8qcMq0Xai+XasGHJ5MhTN7GIpkWBDQABMnCSijIO4h4DQ05oaTWpmQR824NItvts3RtJjE1lEnmFgDcHlhkYag1pDDqh7fXHpfBcs9KjTp1IZ1QAkbSLRJ3gW1emE/i3gqLSq16dECsTqZ1Ek9AXUD9IotvBEC4xz5sXqLXZ0Yc3B0+iTSgVEysxqJiDKMbbayCJwRl8iJOoELMGRMBjKtpA+UzdrcuC+H5oHL/nFTSsMNVy4CMIkEDUq72baDPQ4LoU1dQyfpFPLCMGUjozEGSI9esY8iUpQdSR6dxkriAZbgtJyVdafMYgnSFf7LMN1botMWjDjIeD8sQJok3khiJtH6NtOzAfCq7xzHHeWcTJvujMQQZ3CoPl6824t2wcM+qJ8IVY5ypjSR8wkcxM3YXx3/T/AFWNL3f0cWXFK9CnOeFcuAIpj4YvF2AskbahBLC6i/XCbM8MSLAyJBgXIgyepiRF7Rtijq5wOh5V6swEQEgiFIB3sTEmZnCTP8UQAs1VFDXUkzC3MHa5m3bHPlzOU/aWw46VyFOZy8qvKsibDqot3s3QbbnANY7zzDpPXYFT9wUSdgcOuFcKrZwTRTRR3DOdKggW0iJYdLSJm+GdT8m5P9rmipNx5dMQCFtdiep7A74rj+myS70GeeEetkJmeIpTWWfoABYlgZ5QO9zET0x94ItQZkVczl20IJpUyVh3+Tzjq5QLcvffbFFT/J5SoVqbK/mVaZGqpVY6mJJ5wG5VAjSFWe84os14Zp1FDvUVYMsaaTJ2IiLgEHp3x3Y8cMW+2cWTNKevBOcSNRqdV80aCLWYEyAFpsswAbltazBNjC98Nv0eYonMGvTotu9JqYDrGyaQwYExOkGTy7xgvL8IprK0cpWYhSAzwqwYk84KgyBfe2A6ebStVOpqFNksAy+dUOmQ3l2gLI3A3nFOSaOdI0q0w1OkgfMM1MSrrAGouSWZCRA7AzAx3S4kiA0nRqThdK5iqASdAsYDROqRANwF3wi8V8QbLOG8uvmFMQi01RZAJuqtzdLwRt3jCSpRz1Ya6HDstlxpkfnDeZUP+IBvhJmAukT0FrZRb3YS24/xGp5VRqNJKFNhJ8ojU5NhJXubRvfGnCPB7UilXzz5jJ8NSjZBUhnAG+uwEknaIjHzg39jT/z6X/Vj0RcWjHkJG6JPiOVpUTTqeUTUJ06wNDlSdTSViR1g7nGfCmCVaiGpUB+Mhzq1rIUNLTyrYQIuw7478d/3P+Z/DCnLf+pV/wD2i/8AdXE2qdDIfVs0XDIhD1KdyrSEHYEkwWERf3jBOTy7EFgugGQI+0TAqADpvaffvgjiHwN7f84JpbU/Y/hgKO7DYizfA8yUfXmQ/UFafl+4IllYGOoEYC4xlcgjAVRlqVTRIKiHIG8aIc/TvhN+Vnp/l/7sVnCP1n/SH4rhvSj4XZuTtCDIeIKNRalLKU6/mBID1Vanv0VTzHvsoPRpwLlOEZ2rmAc7UrfmzCKZy+mjpi/6UEmqoPTSx25oxd0f7R/Yf7sTuc3b/V/3YSTjjfQ1sXcWTh2UpNXNR6rAE03rPUrrrG0ajonUANxtvgPh/iPNVmK02yzkgebrpqKWXkBoBUnW+4CM8mCTpGKXxZ+op+0mMuB/qB/bbFlJi+RZxNatAg1uJVnUczImXRmMyQAKasYtYERE4/ZbjuljqyXEK7tGlqlALqMHbVoVQALkxNomDFfkv4H+GJbjn61X9l/3YhN09jpC7PeKc6KiBMgtJ6pFNDma4uZJA0U5jf4pEzHbAB4vmfINStnVyxqkin+a5YOrabs5ZpMkHaxF8CeKf1TL/sn/ALiY74V8OZ/yx/1LiihGronduhPlhSRn/wDEKtbMtaPPqVQIgwmkQhBkGWIiYjv1wbxC1KqGD1HUKNKldIIUklQDIBpkm4MXkdcOvC39pS9/4DH78q3w/wCt/wDXUw1WgJsX8Q4hUrc6rWiToAqJNLSBcCTLEW0m0Rhvw/M+SQKtOoKosFdmXSDeFJF7QPoIOHdb9Wy/+XS/FMM+M/q334VxXQG60f/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 name="AutoShape 6" descr="data:image/jpg;base64,/9j/4AAQSkZJRgABAQAAAQABAAD/2wCEAAkGBhMSERQUEhIWFBQVFxkVGBcWFhQYFRcYFxYWFRcXFxgYHCceGBokGRYUHy8gIycpLCwsFx4yNTEqNSctLCkBCQoKDgwOGg8PGiwlHxwsKSwqLDQsLywsLCwsKSkqKSk0LCwsLCksLCwsLCwsKSwpKSwsKSksLCwsLCwpLC0sKf/AABEIALoBEAMBIgACEQEDEQH/xAAcAAEAAQUBAQAAAAAAAAAAAAAABgEDBAUHAgj/xABAEAABAwIDBgQDBgQFAwUAAAABAAIRAyEEEjEFBiJBUWETcYGRBzKhI0JSscHwFDNi0RVDcpLhJMLSFheCk7L/xAAZAQEAAwEBAAAAAAAAAAAAAAAAAQIDBAX/xAAkEQEBAAIDAQACAQUBAAAAAAAAAQIRAxIxIQRBEyJRcYHwYf/aAAwDAQACEQMRAD8A7iiIgIiICIiAiIgIiICIiAiIgIiICIiAiIgIiICIiAiIgIiICIiAiIgIiICIiAiIgIiICIiAiIgIiICIiAiIgIiICIiAiIgIiICIiAiIgIiICIiAiIgIiICIiAiIgIiICIiAiIgIiICIiAiIgIiICIiAiKMba+IGHw1R1Mte9zIzZQ2AekuIv9O6i2T1MlviTooVR+LWCcYPiN0BloMEkgA5SenKVIdk70YXEx4GIp1CeQcM3q08Q9lEyl8TcbPW0REVlRERAREQEREBERAREQEREBERAREQEREBERAREQEREBERAVjGY5lJsvMcgOZOsNHMxJ9Fcq1Q1pc4wACSegAklca3nxWIxxq1DIp+EH02TqwVHHhgwXZWtmeZ8lly8s459XwwuSa7U+IjGEhjqDTExUrDNGUm7KckEHKCCbT2UI3g2phMr6j6gcXGIpZ3VJ1Mtqhoc0WE21i6wts7vGjSe6mQHmvRaxzmtyNFUtpF5abQMzpmykeC3MwbaXhjDtMjK52aXuN5LnAAzN7RqFw55zkm67eHXHk5jUxGz3VQ92KcHWIJoVDH9BgkEjQ2PQEhb4boOGWpSrZjMhwD2PvxSMwBmfaVN8HuHg6MGnhqYcOZGZw9XXWRix4YERqABbnYakSZi11Tk3Nddky3amO7Naq/CUXV/wCaWDMYiSJAdHUgA+q2itYWnlY0HUNA9grq9WfI4L6IiKUCIiAiIgIiICIiAiIgIiICIiAiIgIiICKkqhcgqTCpnRzl4juguovLSqyg1+8DScO8NIkxroeJvCfMSPVQulgoB0LZcGtAiGP4iw97/RTvaeG8Sk9kSSLXi+ovyuNVFGVfmlrhcC/P0v8AkvO/Mm7HXwX5WpxGAa9r2P4mvYGPESMoBgwdfqsrAYY0wG5y5o0DzLwBaztXiI1l3crF3j2pUpMmkBI5lswBN4kWmL6Lmm2t98aRlBFOCCTTbkk6jLMlkEGYN4K5eLG5fJWvJdeuw1cW1guQAdLi/lcSfK/ZZmzNjPrPbUqgtptIIaZBfEEEixDZ5G5jprxPY/xFxVAEh/FxHM6jRL5iSS8tLjqNekc5G0f8XMeTasQBc/Z0rNOhk0zft9ea78eOT7k5rbfH0Ci4Rg/ivtDMPt2OnQPpUgD3EZY8ifZTHAfFCs1gficMPDM/aUzkBjWGvJk62kTFpXROXGs+ldGRarYW8+HxjSaFUOI+Zuj2+bTeO4seq2q0UEREBERAVltck2bYGJkDSxgK8VaBItFuo79eiDy+ucuYRofcK+rGIjIYFoNhZC9wBLo8hP580F9Fbql1ssdyf7BA8mRzEeV0FxFYbUeSYgAGL6n20Uf3u33p4JgFn1nOytZ2mMzug/P6iLdJk2kznAXNgtdW3lwjDDsVQaehq0wfzXzrtzfOvjauWu9xYXZQA5wa2TAIa3h9wT3Ufwws9xuGchaSTAHYa+yp3X6Pq7D7cw77MxFJ/wDpqMP5FZoK+T8K/OHcIDg0uGWYMXIIJPLppC2+zt561CmHUqlRhzBoy1HgGRaRMG/QJ3Oj6aXhwMriWyvjdiabQa1NlYZsp+4/TXMLTrqF0Ddz4o4HGQ3xPBqn/LrQ0k/0u+V3vPZXmUqlliVAkKhKoXfv93XppUoUVJXsFCUHmV6BK8KoKC8o5t7ZuUl7WktI0BgBxMegM/uVIwFZxYGW+kibTNxaFnycc5MdVbHK43cQCtT1knKDLg65EgZS06QCo/jN36dRugzBtSck6y1rCc3MNLye5K6DtLYIqH7JsAiHSCLA5obOtwNdFH8fs4hzcwc10OMAETBbwkfesF4vLwZ8V29LDlxzmqi7tzKLn/LLS6s0xEAOAcz/AGmQFjUNy6ZdRzA8VItqN5+IIhzhOnz9rBSPFUGuLiS4N4QdQ3iaHA9dSq18PmdBbcvDQRmBiGkyZ1knXksf5OSftp/HghlPdKaeHIdD/ENOo/mAA6A0HT5RHmrX+EV6JxXhEsbTIdIJl5LQRz5aklTapRNQ5T/KzZCDOdxBjMD1kfReXU3VA8ZQ1rpYW3LncMA5tLgQrY8/JL7/ANtW8WP6c+q4irTqsqsz06gu14Lm3sTlE6G5/Cb24l2b4e78/wAdSy1Q1tdgvlPC9umdo5XsR5HQ2huP2M2rUHiNmm2lLcsgi7DleZ7LQ7t4h+FqtxAotY0VYbBIzAuyGxkgQSe97L0Px/yZfXLy8Oo+gUWPRrkta4kEOiCNIIkfoq1q8GAWi0kuP0Alek419FZp1s0wQYieYv8AqvNCo50G2X1k9T2EoL7tFYFZ0RkcTpeAPUyshEGM+mQzLBJMyRGpudSOq9V3EtjK6/lbzur6IMasJglriOgjXvf9ylIkE8J0HS0cpm6yUQa3aG024ehVrVAQ1gL7wOwGvWB6rgG9O8Da+JzuLvm8Q2GsiGjiiABqF1v4wvcNlVsk/NTmLWzj9YXzY3HEme/l9BZY5/b/AIbYfJv+6Ybqbj4jHVicOIp0yC+q4Q0OnNkABOZ0chpaYkKcYT4AgMfnxryX8hRa2CDIImoe/Na7dj4v0cFgaWHo4SpUqtBNQktawvc4ucZuXa/ksXaHxl2nVnwmUaA7NLyPV2h9FO8Z6jWV8Z9b4FV2B38PimucRl+2pmmADrdjnyeWllCt592MXgKWXE0i0Fxh7cr6RMWGZrpH/wAgPJeNp7y7WrGH42reeFrsgIGpGWAQFFcXg8Q6C8vfmvJLnT78+yj+mn9UZlTFsNMiSHZnPjKIuIiZ9dFY8W/nP1ErWhzm2I9CstlxIvr56KbNJl2ne6XxQxmDhufxqNvs6hJgEfcdJLPK47LsW7vxOwWKZIqGm8CXU3g5haSRAIc3uPWF8yh/6fQK/hsQREEg20seuoCmVWx9Y0d4MO/5K9M2n5gDHryV57yRIMtHMREeYXy1R2k51y4tf1aS1rv9QEAGwvp16rYUd4cTTJy1XCABEzY6jy9VF5NepnHvx3P4fbzv2hhn1ngAtrVKYA0yjK5v0eB6KUh9v3++YXz/ALt/EGtg2llNrW088ljWggucAMxm8wBo4KebK+LzX5W1aTTJiWEtMjox8g/71M5Ii4V0llQTHNeMQTbhJuDYDkQeZ7LVbM3wwtaIqZHHRtQZD5AnhPoSt4tN7Z6eWOkTEeaxqlIOeMzCQARcNi5F5meSy0QaevsKnPyP62IjSL5pWO3dtgLj9oDmzWyawBAnXTspBK0m1d7qFHhzZ3wSGsvOUSb6egk9ljlxcXuUjTHPPyViu3WblGUuBBJHC2ZJm0OsORWoxOzjRLA9pmCGmRDjAkls9VrNp/EeuBne5mGYPuBpfUJzNGQudYGD/TzvYTC9m7Yq4vGeO5z4GUNLnOzHitzIE3GUW1i5vxc3Hxa3I6ePLPerU8fQApuYARwmYbcGfmyzpINrrU7dwDXszVw7JTbMAABzpB6g6CI6lSMODmOk8JtaxHWST1WPimQ0FusgDMJkcrj815/n2Or343W5GKe/AYfOxwe0Q4GJEaAybcJapDUEGcpM9AD+9StPuZSLaD8zszjVeSRoDbhHYaei369/ivbCV5Wc1lVlrzE5CO1p/NVw3ygQRAi8foVdRaKiIiAiKI7/AO+zMCxjJOepMRyaLE+/6qLdJk2320Nt0qIOYyRyFz69Fzjez4vVKUtw9NrToC6SexjTWPeVr8DvhTqniPCfvagefQz1Uf8AiBh2hniBvAR8wu0zPMW6+56rK5W+NscZPUP3j38xuKM1a73NmcoMM06CyjdKrBPQ/sLOFDMCf3z/AH7rG/gjJ/fWfySZQyxrd7DxDJDXmOYPXoPNSAbTw9MGJLh8h0BM6OHlOqg4puZqP+NCr1GsC7jkgkExqf7clllhv7F8c9fKlFXeQaU2BrZ4eWWIkeRIvBWFU2w593OiSXkdDpyvzK9YDCYRwGarxEAHOCLnU9LC3dTHAbl0Hgl2LwVJroF8RSc7K2/3SRJ1K5+33UxrXXzdsQF8FpmJBBLoJImR5EEkcpsFexVBricrG0yMrDkaQMxm4EnUET/pHeeoU91Nks/n7TpvkgkUi3loLFxK2OExG7dM3rsc6ZmoauvW7QFtjOS/+f7Z24RxetsoxIImS2OpAvA5nssB1Ijl3+lvzX0izbuwGtkV8GB2c0HvYXUB36xm79VjnYfE+HWEmKdOs6m82PFLYBMRmB8wVrMM56zueNc1w1DMfz00H9yVu/8ACXinNpERJ1sSW6CYEL1uzUpFrpNwAW63jl82oJcdNQsvE1qz5FIOyxFuh1HrzKjfb4trr9R/D7TEw4ZSCSZ68pPJSjY2xyWh44rA9bvsBEE8j93WFFcXskuqRo4zp1A5+yz9i7Rr4Z0sJGht7iRzF5WeeMl+VfHK310FrQwQDcWgQSYsTl5ybBseyytjb6VaBim4ZRADDxUo5CBdhOktMTyKj7NoGs2S0HQGLcoB7HnLYu53ZbXZW75rXMa3i83IJg6SIMXuOSYZGcdS3b3tpYsEDgqt+am43HcEWcO62+LxTabHPeYawFxPQC65/R3f8J1Oo0w9lp6ixj3krU7/AO+hqhuEboZFUggEvEQAYMZZDiY18l0Xk6zdc8w3fiu8+/z6rntBNMU32pWiqyJBqOkRI4gBIyzzLXCF43edxhtAQxzxl1zNyzAaSZN7+wiAreE2TUqGiagLcziyw4ZPL0PXkVJNmbsMbmputWZUzgtzZS0Q+CdACJsdF5/J+Rr1148f6iK4LYlXEOa6oSWmp4TndC4yJbyuB9FONg7BbTZctDhIOjgHNJa+33muAB7EAraNoUwKrmtJFQjMwQCHD73mbHzCzfDmoCSLAQPvyZ91xZ8uXJ63xwmK8AAMpjIBzJNvXofNeXEkOgEtgZckyeUSbDz5Kv3SXWbeQ4x5Lc7G2OS5r3CGNALROpPPLyGmsz2568XHeS6imWcwm622ycH4VFjIAgXA0BNz53JvzWYiL3JNTUebbu7ERFKBERAXDPjO/wATG2vkY1nr836ruRK5F8T9gl1Z1VupF+pET+ix5bqRrxTdcswTS10g5TrMxyMSeQm3mbKVbM234bSXXbFMnlwOBAzQbcWoIJUdq0ywmRBHa0ggew184WPXfMAESS4AkG0/PUd1zcuh81jvbbWkkx2IoPa+aLGljSHOaMnG68HLwyQXWJvyvZac1qbCMjAS4BzQeJxEw5oBgkyBymGnkZMdxDpiOfygm5ieN56j9OkLFqVXEuOYnNqZMu+qn+PHL1HexNWbV2fVZ/1VGuajhapRdSAGpktLbnq0n2UYxuDo5j4VWWTALxkcfNoLhPqtYZ0OmscvM91U5tZJJ59lfHDHGaitztu6zP4B14ewxrxt/VXaeArcsv8A9jP7rBYDYfv1WZTmPW2kj/jmptRF8YGv/T/vZ/5KxW2NVk5i3SbvGnW02uslryJOtr9z+pjrzKeI7hBIlpzmRMXFnA9wB721Udk6az/CIPFVaBE2D3GD0sAfdbGjg8AwfafxVVwgHL4VJoJ5GQ88jrGix31HEQSeN+c/LeO8X+9Y/iNr3slpNzJl0nX9fVX7KdG12ftLC0XOLKVQg/dfUbA06Nk6C8rcf+tSRlawMGlhf3ProoizD6ev7ss/B4BzjwtJVLljPq8xqT7n7YLdpYZ94zlpAuSHscwjvOb3XSNv1MFVnxdnVi78bKbWO9HNd+cqJ/DzdE/xDa1TWnxBo0aeWY9byB2ldXFHNyVN3JN1K5Jhtn06dVhYKjGvNVuWq0Ndw5SCQLXzRa3CTbRbmhvAKDyIgE2PLnadOav79UXU61N18mUgdnSC76QozVrT83ED11Ouv7/K+HbrdNpO0T5+91MYd7ol4bLB+J5swX1BJCiOz9luguMOfTcKtRr+jm8RadD97scybH2SKjg5svDIc5hNiRo0E6ujMfRS7Z+Dy5QIcADlqTcsdfK5vPosufmt+ROGEjFwux2szsDh4D2l7AROV/OHaiLED+yz2Odd2ZsQBLYkm0zKuMpExEtA1aAQLHkNIVzDUPF4WiZs0EQJF5JGgXFMblXR8kWTYOGUBgjLEm/ImLgBZeC2dWqN4QM0wX/db5ZtfISpHgNhU2AFwDngATFhHID+62UL0eP8H951yZ/k/rGNTs7d1lMcf2hmeIAgHqAVt0RehhhjhNYxyZZXK7oiIrqiIiAiIgo5sqM7zbJdWENiW6ToecFSdYmIbfzVM8dxfC6riW3dhPpk+JSc0X4spcy51zNm0WvFvJRqrs6m+crmmSBYico/UX819Glo6LXY3dzC1v5uHpPPVzGk+8SuX+Kzyuicv93zxW2GDMamwg8vxD9fJYtTYEctOnP+pq7xiPhhs93+QWc+CpUbE9AHQFrqvwdwZjLUxDIMiKgMT/qaVHTOJ741xB+wSLep6EfoVZOy+Y52H9iu1v8AgtRghuLxAkz/AJR/7VbPwXZJ/wCsq3EXZTVtZo3i403ZhmOg4vyKyxgYAdPZnTTiB+keR7LrH/sqyBOMrGP6ad562VxnwXo3nFVzPTwh7cBTrkdsXIPDI00bcxM5tZF+t14GDJ53dzjl0Xa6XwfwoguqYh0daoH/AOWhZtH4W4ButEvvPHUrOv5F8J1yR2jhBwMSTaBEGGiOvKFlYLZBqOimx1QgWyNe8+uUFfQOF3NwlP5MNRaeopsn3IlbRmDaLcunJT0qO8/Th+zPhzin60fDED+Y5rI7wMzvoptsf4cMZeq8vP4WAsb6unOfQt8lPW0GjkrtKlOgVpxxFzrXYPZbWNDWtDGjRrQAB6LOZQssz+E7qowo6la9WfZHtp7NbUaWvbI17g9R3UM2huRIPhkObeJsREQPTiHsun4nDBaHaexS7ipvNN/4mxB7OabOHmuTm4t/W/Hm0myNiNw9IMFyTmLh+Lke0RblyOqvyG5jlaNZsPc30PZa3aeMxlEHNh21R+OkYPqx0x7qJbR31qxl8F46yB+QNvQrzuTe9SOzjw39tTWriZcInLlsW5ons6b+oUi3RwxOaq4f0g8z1PyjsFAdy8H/AB7g6pUaxtM/y4zVo7Zmw0d5JXXsLRaxgawANAgAcl1/h/j5TLvn/pz/AJXLjrpivIiL1XAIiICIiAiIgIiICs4hkiRyV5FFGBKLLfQBVs4XuqdavtjqivHDFW3UyNQo0naipKIgJKIAgIrjcOT2V5uEHMqdVG4xFVrCdAs1tBo5K4p6o7MWnhOvsFktbGiqitJpGxERShRzZELXYgFtitkvFWkHCCq5Y7Wl00tSnK1mO2HSqfPTBPWL+63VWllMH0XgsXLlhL8rfHKzxF8Luu2jUFSi4tIOk28vJTXDVZaD1WuNJZ2zHRLfX+/6K/FjMfkV5LcvtZQrL0KoXrKEyhdDEDlVUDVVSgREQEREBERAREQEREBUIVUQWXYUdwqDCDqVfRRqJ3VpuHaOSuAKqKUCIiAiIgIiICIiAiIgxcazQ+ixcizcXp6hYoWOfrXHx5yK5h7OHsvKq3UKJ6m+NgiIt2IiIgIiICIiD//Z"/>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7" name="AutoShape 8" descr="data:image/jpg;base64,/9j/4AAQSkZJRgABAQAAAQABAAD/2wCEAAkGBhMSERQUEhIWFBQVFxkVGBcWFhQYFRcYFxYWFRcXFxgYHCceGBokGRYUHy8gIycpLCwsFx4yNTEqNSctLCkBCQoKDgwOGg8PGiwlHxwsKSwqLDQsLywsLCwsKSkqKSk0LCwsLCksLCwsLCwsKSwpKSwsKSksLCwsLCwpLC0sKf/AABEIALoBEAMBIgACEQEDEQH/xAAcAAEAAQUBAQAAAAAAAAAAAAAABgEDBAUHAgj/xABAEAABAwIDBgQDBgQFAwUAAAABAAIRAyEEEjEFBiJBUWETcYGRBzKhI0JSscHwFDNi0RVDcpLhJMLSFheCk7L/xAAZAQEAAwEBAAAAAAAAAAAAAAAAAQIDBAX/xAAkEQEBAAIDAQACAQUBAAAAAAAAAQIRAxIxIQRBEyJRcYHwYf/aAAwDAQACEQMRAD8A7iiIgIiICIiAiIgIiICIiAiIgIiICIiAiIgIiICIiAiIgIiICIiAiIgIiICIiAiIgIiICIiAiIgIiICIiAiIgIiICIiAiIgIiICIiAiIgIiICIiAiIgIiICIiAiIgIiICIiAiIgIiICIiAiIgIiICIiAiKMba+IGHw1R1Mte9zIzZQ2AekuIv9O6i2T1MlviTooVR+LWCcYPiN0BloMEkgA5SenKVIdk70YXEx4GIp1CeQcM3q08Q9lEyl8TcbPW0REVlRERAREQEREBERAREQEREBERAREQEREBERAREQEREBERAVjGY5lJsvMcgOZOsNHMxJ9Fcq1Q1pc4wACSegAklca3nxWIxxq1DIp+EH02TqwVHHhgwXZWtmeZ8lly8s459XwwuSa7U+IjGEhjqDTExUrDNGUm7KckEHKCCbT2UI3g2phMr6j6gcXGIpZ3VJ1Mtqhoc0WE21i6wts7vGjSe6mQHmvRaxzmtyNFUtpF5abQMzpmykeC3MwbaXhjDtMjK52aXuN5LnAAzN7RqFw55zkm67eHXHk5jUxGz3VQ92KcHWIJoVDH9BgkEjQ2PQEhb4boOGWpSrZjMhwD2PvxSMwBmfaVN8HuHg6MGnhqYcOZGZw9XXWRix4YERqABbnYakSZi11Tk3Nddky3amO7Naq/CUXV/wCaWDMYiSJAdHUgA+q2itYWnlY0HUNA9grq9WfI4L6IiKUCIiAiIgIiICIiAiIgIiICIiAiIgIiICKkqhcgqTCpnRzl4juguovLSqyg1+8DScO8NIkxroeJvCfMSPVQulgoB0LZcGtAiGP4iw97/RTvaeG8Sk9kSSLXi+ovyuNVFGVfmlrhcC/P0v8AkvO/Mm7HXwX5WpxGAa9r2P4mvYGPESMoBgwdfqsrAYY0wG5y5o0DzLwBaztXiI1l3crF3j2pUpMmkBI5lswBN4kWmL6Lmm2t98aRlBFOCCTTbkk6jLMlkEGYN4K5eLG5fJWvJdeuw1cW1guQAdLi/lcSfK/ZZmzNjPrPbUqgtptIIaZBfEEEixDZ5G5jprxPY/xFxVAEh/FxHM6jRL5iSS8tLjqNekc5G0f8XMeTasQBc/Z0rNOhk0zft9ea78eOT7k5rbfH0Ci4Rg/ivtDMPt2OnQPpUgD3EZY8ifZTHAfFCs1gficMPDM/aUzkBjWGvJk62kTFpXROXGs+ldGRarYW8+HxjSaFUOI+Zuj2+bTeO4seq2q0UEREBERAVltck2bYGJkDSxgK8VaBItFuo79eiDy+ucuYRofcK+rGIjIYFoNhZC9wBLo8hP580F9Fbql1ssdyf7BA8mRzEeV0FxFYbUeSYgAGL6n20Uf3u33p4JgFn1nOytZ2mMzug/P6iLdJk2kznAXNgtdW3lwjDDsVQaehq0wfzXzrtzfOvjauWu9xYXZQA5wa2TAIa3h9wT3Ufwws9xuGchaSTAHYa+yp3X6Pq7D7cw77MxFJ/wDpqMP5FZoK+T8K/OHcIDg0uGWYMXIIJPLppC2+zt561CmHUqlRhzBoy1HgGRaRMG/QJ3Oj6aXhwMriWyvjdiabQa1NlYZsp+4/TXMLTrqF0Ddz4o4HGQ3xPBqn/LrQ0k/0u+V3vPZXmUqlliVAkKhKoXfv93XppUoUVJXsFCUHmV6BK8KoKC8o5t7ZuUl7WktI0BgBxMegM/uVIwFZxYGW+kibTNxaFnycc5MdVbHK43cQCtT1knKDLg65EgZS06QCo/jN36dRugzBtSck6y1rCc3MNLye5K6DtLYIqH7JsAiHSCLA5obOtwNdFH8fs4hzcwc10OMAETBbwkfesF4vLwZ8V29LDlxzmqi7tzKLn/LLS6s0xEAOAcz/AGmQFjUNy6ZdRzA8VItqN5+IIhzhOnz9rBSPFUGuLiS4N4QdQ3iaHA9dSq18PmdBbcvDQRmBiGkyZ1knXksf5OSftp/HghlPdKaeHIdD/ENOo/mAA6A0HT5RHmrX+EV6JxXhEsbTIdIJl5LQRz5aklTapRNQ5T/KzZCDOdxBjMD1kfReXU3VA8ZQ1rpYW3LncMA5tLgQrY8/JL7/ANtW8WP6c+q4irTqsqsz06gu14Lm3sTlE6G5/Cb24l2b4e78/wAdSy1Q1tdgvlPC9umdo5XsR5HQ2huP2M2rUHiNmm2lLcsgi7DleZ7LQ7t4h+FqtxAotY0VYbBIzAuyGxkgQSe97L0Px/yZfXLy8Oo+gUWPRrkta4kEOiCNIIkfoq1q8GAWi0kuP0Alek419FZp1s0wQYieYv8AqvNCo50G2X1k9T2EoL7tFYFZ0RkcTpeAPUyshEGM+mQzLBJMyRGpudSOq9V3EtjK6/lbzur6IMasJglriOgjXvf9ylIkE8J0HS0cpm6yUQa3aG024ehVrVAQ1gL7wOwGvWB6rgG9O8Da+JzuLvm8Q2GsiGjiiABqF1v4wvcNlVsk/NTmLWzj9YXzY3HEme/l9BZY5/b/AIbYfJv+6Ybqbj4jHVicOIp0yC+q4Q0OnNkABOZ0chpaYkKcYT4AgMfnxryX8hRa2CDIImoe/Na7dj4v0cFgaWHo4SpUqtBNQktawvc4ucZuXa/ksXaHxl2nVnwmUaA7NLyPV2h9FO8Z6jWV8Z9b4FV2B38PimucRl+2pmmADrdjnyeWllCt592MXgKWXE0i0Fxh7cr6RMWGZrpH/wAgPJeNp7y7WrGH42reeFrsgIGpGWAQFFcXg8Q6C8vfmvJLnT78+yj+mn9UZlTFsNMiSHZnPjKIuIiZ9dFY8W/nP1ErWhzm2I9CstlxIvr56KbNJl2ne6XxQxmDhufxqNvs6hJgEfcdJLPK47LsW7vxOwWKZIqGm8CXU3g5haSRAIc3uPWF8yh/6fQK/hsQREEg20seuoCmVWx9Y0d4MO/5K9M2n5gDHryV57yRIMtHMREeYXy1R2k51y4tf1aS1rv9QEAGwvp16rYUd4cTTJy1XCABEzY6jy9VF5NepnHvx3P4fbzv2hhn1ngAtrVKYA0yjK5v0eB6KUh9v3++YXz/ALt/EGtg2llNrW088ljWggucAMxm8wBo4KebK+LzX5W1aTTJiWEtMjox8g/71M5Ii4V0llQTHNeMQTbhJuDYDkQeZ7LVbM3wwtaIqZHHRtQZD5AnhPoSt4tN7Z6eWOkTEeaxqlIOeMzCQARcNi5F5meSy0QaevsKnPyP62IjSL5pWO3dtgLj9oDmzWyawBAnXTspBK0m1d7qFHhzZ3wSGsvOUSb6egk9ljlxcXuUjTHPPyViu3WblGUuBBJHC2ZJm0OsORWoxOzjRLA9pmCGmRDjAkls9VrNp/EeuBne5mGYPuBpfUJzNGQudYGD/TzvYTC9m7Yq4vGeO5z4GUNLnOzHitzIE3GUW1i5vxc3Hxa3I6ePLPerU8fQApuYARwmYbcGfmyzpINrrU7dwDXszVw7JTbMAABzpB6g6CI6lSMODmOk8JtaxHWST1WPimQ0FusgDMJkcrj815/n2Or343W5GKe/AYfOxwe0Q4GJEaAybcJapDUEGcpM9AD+9StPuZSLaD8zszjVeSRoDbhHYaei369/ivbCV5Wc1lVlrzE5CO1p/NVw3ygQRAi8foVdRaKiIiAiKI7/AO+zMCxjJOepMRyaLE+/6qLdJk2320Nt0qIOYyRyFz69Fzjez4vVKUtw9NrToC6SexjTWPeVr8DvhTqniPCfvagefQz1Uf8AiBh2hniBvAR8wu0zPMW6+56rK5W+NscZPUP3j38xuKM1a73NmcoMM06CyjdKrBPQ/sLOFDMCf3z/AH7rG/gjJ/fWfySZQyxrd7DxDJDXmOYPXoPNSAbTw9MGJLh8h0BM6OHlOqg4puZqP+NCr1GsC7jkgkExqf7clllhv7F8c9fKlFXeQaU2BrZ4eWWIkeRIvBWFU2w593OiSXkdDpyvzK9YDCYRwGarxEAHOCLnU9LC3dTHAbl0Hgl2LwVJroF8RSc7K2/3SRJ1K5+33UxrXXzdsQF8FpmJBBLoJImR5EEkcpsFexVBricrG0yMrDkaQMxm4EnUET/pHeeoU91Nks/n7TpvkgkUi3loLFxK2OExG7dM3rsc6ZmoauvW7QFtjOS/+f7Z24RxetsoxIImS2OpAvA5nssB1Ijl3+lvzX0izbuwGtkV8GB2c0HvYXUB36xm79VjnYfE+HWEmKdOs6m82PFLYBMRmB8wVrMM56zueNc1w1DMfz00H9yVu/8ACXinNpERJ1sSW6CYEL1uzUpFrpNwAW63jl82oJcdNQsvE1qz5FIOyxFuh1HrzKjfb4trr9R/D7TEw4ZSCSZ68pPJSjY2xyWh44rA9bvsBEE8j93WFFcXskuqRo4zp1A5+yz9i7Rr4Z0sJGht7iRzF5WeeMl+VfHK310FrQwQDcWgQSYsTl5ybBseyytjb6VaBim4ZRADDxUo5CBdhOktMTyKj7NoGs2S0HQGLcoB7HnLYu53ZbXZW75rXMa3i83IJg6SIMXuOSYZGcdS3b3tpYsEDgqt+am43HcEWcO62+LxTabHPeYawFxPQC65/R3f8J1Oo0w9lp6ixj3krU7/AO+hqhuEboZFUggEvEQAYMZZDiY18l0Xk6zdc8w3fiu8+/z6rntBNMU32pWiqyJBqOkRI4gBIyzzLXCF43edxhtAQxzxl1zNyzAaSZN7+wiAreE2TUqGiagLcziyw4ZPL0PXkVJNmbsMbmputWZUzgtzZS0Q+CdACJsdF5/J+Rr1148f6iK4LYlXEOa6oSWmp4TndC4yJbyuB9FONg7BbTZctDhIOjgHNJa+33muAB7EAraNoUwKrmtJFQjMwQCHD73mbHzCzfDmoCSLAQPvyZ91xZ8uXJ63xwmK8AAMpjIBzJNvXofNeXEkOgEtgZckyeUSbDz5Kv3SXWbeQ4x5Lc7G2OS5r3CGNALROpPPLyGmsz2568XHeS6imWcwm622ycH4VFjIAgXA0BNz53JvzWYiL3JNTUebbu7ERFKBERAXDPjO/wATG2vkY1nr836ruRK5F8T9gl1Z1VupF+pET+ix5bqRrxTdcswTS10g5TrMxyMSeQm3mbKVbM234bSXXbFMnlwOBAzQbcWoIJUdq0ywmRBHa0ggew184WPXfMAESS4AkG0/PUd1zcuh81jvbbWkkx2IoPa+aLGljSHOaMnG68HLwyQXWJvyvZac1qbCMjAS4BzQeJxEw5oBgkyBymGnkZMdxDpiOfygm5ieN56j9OkLFqVXEuOYnNqZMu+qn+PHL1HexNWbV2fVZ/1VGuajhapRdSAGpktLbnq0n2UYxuDo5j4VWWTALxkcfNoLhPqtYZ0OmscvM91U5tZJJ59lfHDHGaitztu6zP4B14ewxrxt/VXaeArcsv8A9jP7rBYDYfv1WZTmPW2kj/jmptRF8YGv/T/vZ/5KxW2NVk5i3SbvGnW02uslryJOtr9z+pjrzKeI7hBIlpzmRMXFnA9wB721Udk6az/CIPFVaBE2D3GD0sAfdbGjg8AwfafxVVwgHL4VJoJ5GQ88jrGix31HEQSeN+c/LeO8X+9Y/iNr3slpNzJl0nX9fVX7KdG12ftLC0XOLKVQg/dfUbA06Nk6C8rcf+tSRlawMGlhf3ProoizD6ev7ss/B4BzjwtJVLljPq8xqT7n7YLdpYZ94zlpAuSHscwjvOb3XSNv1MFVnxdnVi78bKbWO9HNd+cqJ/DzdE/xDa1TWnxBo0aeWY9byB2ldXFHNyVN3JN1K5Jhtn06dVhYKjGvNVuWq0Ndw5SCQLXzRa3CTbRbmhvAKDyIgE2PLnadOav79UXU61N18mUgdnSC76QozVrT83ED11Ouv7/K+HbrdNpO0T5+91MYd7ol4bLB+J5swX1BJCiOz9luguMOfTcKtRr+jm8RadD97scybH2SKjg5svDIc5hNiRo0E6ujMfRS7Z+Dy5QIcADlqTcsdfK5vPosufmt+ROGEjFwux2szsDh4D2l7AROV/OHaiLED+yz2Odd2ZsQBLYkm0zKuMpExEtA1aAQLHkNIVzDUPF4WiZs0EQJF5JGgXFMblXR8kWTYOGUBgjLEm/ImLgBZeC2dWqN4QM0wX/db5ZtfISpHgNhU2AFwDngATFhHID+62UL0eP8H951yZ/k/rGNTs7d1lMcf2hmeIAgHqAVt0RehhhjhNYxyZZXK7oiIrqiIiAiIgo5sqM7zbJdWENiW6ToecFSdYmIbfzVM8dxfC6riW3dhPpk+JSc0X4spcy51zNm0WvFvJRqrs6m+crmmSBYico/UX819Glo6LXY3dzC1v5uHpPPVzGk+8SuX+Kzyuicv93zxW2GDMamwg8vxD9fJYtTYEctOnP+pq7xiPhhs93+QWc+CpUbE9AHQFrqvwdwZjLUxDIMiKgMT/qaVHTOJ741xB+wSLep6EfoVZOy+Y52H9iu1v8AgtRghuLxAkz/AJR/7VbPwXZJ/wCsq3EXZTVtZo3i403ZhmOg4vyKyxgYAdPZnTTiB+keR7LrH/sqyBOMrGP6ad562VxnwXo3nFVzPTwh7cBTrkdsXIPDI00bcxM5tZF+t14GDJ53dzjl0Xa6XwfwoguqYh0daoH/AOWhZtH4W4ButEvvPHUrOv5F8J1yR2jhBwMSTaBEGGiOvKFlYLZBqOimx1QgWyNe8+uUFfQOF3NwlP5MNRaeopsn3IlbRmDaLcunJT0qO8/Th+zPhzin60fDED+Y5rI7wMzvoptsf4cMZeq8vP4WAsb6unOfQt8lPW0GjkrtKlOgVpxxFzrXYPZbWNDWtDGjRrQAB6LOZQssz+E7qowo6la9WfZHtp7NbUaWvbI17g9R3UM2huRIPhkObeJsREQPTiHsun4nDBaHaexS7ipvNN/4mxB7OabOHmuTm4t/W/Hm0myNiNw9IMFyTmLh+Lke0RblyOqvyG5jlaNZsPc30PZa3aeMxlEHNh21R+OkYPqx0x7qJbR31qxl8F46yB+QNvQrzuTe9SOzjw39tTWriZcInLlsW5ons6b+oUi3RwxOaq4f0g8z1PyjsFAdy8H/AB7g6pUaxtM/y4zVo7Zmw0d5JXXsLRaxgawANAgAcl1/h/j5TLvn/pz/AJXLjrpivIiL1XAIiICIiAiIgIiICs4hkiRyV5FFGBKLLfQBVs4XuqdavtjqivHDFW3UyNQo0naipKIgJKIAgIrjcOT2V5uEHMqdVG4xFVrCdAs1tBo5K4p6o7MWnhOvsFktbGiqitJpGxERShRzZELXYgFtitkvFWkHCCq5Y7Wl00tSnK1mO2HSqfPTBPWL+63VWllMH0XgsXLlhL8rfHKzxF8Luu2jUFSi4tIOk28vJTXDVZaD1WuNJZ2zHRLfX+/6K/FjMfkV5LcvtZQrL0KoXrKEyhdDEDlVUDVVSgREQEREBERAREQEREBUIVUQWXYUdwqDCDqVfRRqJ3VpuHaOSuAKqKUCIiAiIgIiICIiAiIgxcazQ+ixcizcXp6hYoWOfrXHx5yK5h7OHsvKq3UKJ6m+NgiIt2IiIgIiICIiD//Z"/>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3082" name="Picture 10" descr="http://t0.gstatic.com/images?q=tbn:ANd9GcSJyAvChTXVED_rNfQpVY7yovvxrnKVVwTrxLGmy2NrRqMEM9Zdj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3048000"/>
            <a:ext cx="2857500"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6864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239000" cy="1143000"/>
          </a:xfrm>
        </p:spPr>
        <p:txBody>
          <a:bodyPr/>
          <a:lstStyle/>
          <a:p>
            <a:pPr algn="ctr"/>
            <a:r>
              <a:rPr lang="en-US" sz="6000" dirty="0" smtClean="0">
                <a:solidFill>
                  <a:schemeClr val="accent1">
                    <a:lumMod val="60000"/>
                    <a:lumOff val="40000"/>
                  </a:schemeClr>
                </a:solidFill>
              </a:rPr>
              <a:t>Perentie</a:t>
            </a:r>
            <a:endParaRPr lang="en-US" sz="6000" dirty="0">
              <a:solidFill>
                <a:schemeClr val="accent1">
                  <a:lumMod val="60000"/>
                  <a:lumOff val="40000"/>
                </a:schemeClr>
              </a:solidFill>
            </a:endParaRPr>
          </a:p>
        </p:txBody>
      </p:sp>
      <p:sp>
        <p:nvSpPr>
          <p:cNvPr id="3" name="Content Placeholder 2"/>
          <p:cNvSpPr>
            <a:spLocks noGrp="1"/>
          </p:cNvSpPr>
          <p:nvPr>
            <p:ph idx="1"/>
          </p:nvPr>
        </p:nvSpPr>
        <p:spPr>
          <a:xfrm>
            <a:off x="838200" y="1905000"/>
            <a:ext cx="3810000" cy="4419600"/>
          </a:xfrm>
        </p:spPr>
        <p:txBody>
          <a:bodyPr>
            <a:normAutofit/>
          </a:bodyPr>
          <a:lstStyle/>
          <a:p>
            <a:r>
              <a:rPr lang="en-US" sz="2000" dirty="0" smtClean="0"/>
              <a:t>Perenties</a:t>
            </a:r>
            <a:r>
              <a:rPr lang="en-US" sz="2000" dirty="0" smtClean="0"/>
              <a:t> are the largest monitor lizard in Australia. They can reach over 2 meters long. They have a long thin neck, flattened head and strong tail. They also have several backward curved teeth to grip whatever their eating. Their diet is mostly turtle eggs, insects, and other lizards including younger </a:t>
            </a:r>
            <a:r>
              <a:rPr lang="en-US" sz="2000" dirty="0" smtClean="0"/>
              <a:t>perenties</a:t>
            </a:r>
            <a:r>
              <a:rPr lang="en-US" sz="2000" dirty="0" smtClean="0"/>
              <a:t>. They can be found in western coastal Australia. </a:t>
            </a:r>
            <a:endParaRPr lang="en-US" sz="2000" dirty="0"/>
          </a:p>
        </p:txBody>
      </p:sp>
      <p:pic>
        <p:nvPicPr>
          <p:cNvPr id="4098" name="Picture 2" descr="http://t1.gstatic.com/images?q=tbn:ANd9GcRIQxU94vB8QRBHINKm2r6lFF9aUUELQbCiCQ4T1J4OFNyX7Df-B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3048000"/>
            <a:ext cx="2724150" cy="167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8614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239000" cy="1143000"/>
          </a:xfrm>
        </p:spPr>
        <p:txBody>
          <a:bodyPr/>
          <a:lstStyle/>
          <a:p>
            <a:pPr algn="ctr"/>
            <a:r>
              <a:rPr lang="en-US" sz="5400" dirty="0" smtClean="0">
                <a:solidFill>
                  <a:schemeClr val="accent1">
                    <a:lumMod val="60000"/>
                    <a:lumOff val="40000"/>
                  </a:schemeClr>
                </a:solidFill>
              </a:rPr>
              <a:t>Red Bellied Black Snake</a:t>
            </a:r>
            <a:endParaRPr lang="en-US" sz="5400" dirty="0">
              <a:solidFill>
                <a:schemeClr val="accent1">
                  <a:lumMod val="60000"/>
                  <a:lumOff val="40000"/>
                </a:schemeClr>
              </a:solidFill>
            </a:endParaRPr>
          </a:p>
        </p:txBody>
      </p:sp>
      <p:sp>
        <p:nvSpPr>
          <p:cNvPr id="3" name="Content Placeholder 2"/>
          <p:cNvSpPr>
            <a:spLocks noGrp="1"/>
          </p:cNvSpPr>
          <p:nvPr>
            <p:ph idx="1"/>
          </p:nvPr>
        </p:nvSpPr>
        <p:spPr>
          <a:xfrm>
            <a:off x="838200" y="1905000"/>
            <a:ext cx="3733800" cy="4419600"/>
          </a:xfrm>
        </p:spPr>
        <p:txBody>
          <a:bodyPr>
            <a:normAutofit/>
          </a:bodyPr>
          <a:lstStyle/>
          <a:p>
            <a:r>
              <a:rPr lang="en-US" sz="2000" dirty="0" smtClean="0"/>
              <a:t>The red bellied snake has a glossy black back and a bright red underside. Their average length is 1.5 – 2 meters. They live close to creek and river banks. They are highly venomous and when encountered potentially dangerous. Their diet consists of frog reptiles and small mammals. They live all over the east and southeastern coast of Australia.</a:t>
            </a:r>
            <a:endParaRPr lang="en-US" sz="2000" dirty="0"/>
          </a:p>
        </p:txBody>
      </p:sp>
      <p:sp>
        <p:nvSpPr>
          <p:cNvPr id="4" name="AutoShape 2" descr="data:image/jpg;base64,/9j/4AAQSkZJRgABAQAAAQABAAD/2wCEAAkGBhMSERUUEhIWFBQWGBwaGRgYFxgeHRoYGBgYGhkbHh8aGyYeGx0oGRwaHy8gIycqLS4sFR4yNTAtNSYrLCkBCQoKDgwOGg8PGi8kHyQsLCwwLCw0LC0sNCwwLCk0LCwvLyosLCwsLiwvKSwvLCwvLSkpLCwtLCwpLCwsLCwsLP/AABEIAHEAqgMBIgACEQEDEQH/xAAbAAABBQEBAAAAAAAAAAAAAAAEAgMFBgcAAf/EAEcQAAIBAgQDBQQGBwUGBwAAAAECEQMhAAQSMQUiQQYTUWFxMkKBsQcjcpGhwRQzNFLR8PEkYoKy4RY1c5Kz0hUXQ1ODk8L/xAAZAQACAwEAAAAAAAAAAAAAAAACAwABBAX/xAAtEQACAgICAAQEBQUAAAAAAAAAAQIRAyESMSIyQVEEYcHwExSBkaEzQnGx8f/aAAwDAQACEQMRAD8AHpZukXKhzsFC9JiD0vGH3qTyq/eVNUgRFgIjw2xGoKJAfQ9MtygEi8Tsw9mTcyMdm+JMFNGna0PV6gn3Vje+5xlbsWrvwhWdz1JeRTUc0yJVSdMNvqI9rrhjN53JZZUFYsAJYLIZ+a8Dy2vgXJ5SnQWXzEt1DDSLyOlyMQ2c7N6K+qvprKwkO1TSmwgM0i0bbb/DFKMW6Y1Jx8JK0vpapKVC5M6FNucao8uWPxw2e2OSrOpc1UhyZqLr5SCdwT1jpgWp2Yd0Drk6VSjOlnyyuYYkwFZmIc7EwCBiPz3YVqOWNatVWk3LopNZmmdR5vCIOmb40L4eKekC0XbI5hc1l4putdhGqCAyXs0AaoGJfgHCpVi88shm6Gbhr/PGHOz0Kko8Mps6H8QR0xofZj6TiaBoVkU1APq29kOfB7xPgeuFvFxdlwUF2iyUpy9VmtVb3GUQQOuroZwMOKGtVClFY6oiNp+WJNuKoqCCDUb3dotsb4Dpkz3r01kGdQbYDofXE0lo1copeE94bS70upDqVM6V0jl0zpje+B6uXCyNLSV0KGfzkT4n+GHtWmsjKAVqAsSTctvt6W+GPKtIVrMvKCXIF4A8COvT44ySlvZarjy+7COz3BzKipU7zm1abAWMRG+COJZmTzAEoCpMRMtCLH4T5YjstWamusNUULMSpO52Av18cLyucepUNOoFJImQCRAuZHQ+eB2tislzdMHp8JZ27wUVULvzGNx7OJfiuRpErUGoqsBoklQBcMfDzw5W7vLy769ANNU3IBcGH8LX3tbAgRhUY0KvODz6jIYTzSNrjFNt7Kppd2EZHiiVKDFpZA8WEna0dYjHZ7JFhRqUUV6YIR9Vj3exDA9Bgf8A8Rp1VqaVNL94DlmPfU9Z8MMpnVVG01C5AUMCfZUm5j8MReJ6Bll4pxC6usKNNdRTViAWA2PsgePhgrPq1NVViOc7g228DhpeGirTdQgA5SC21jIIHS22GaXFU75KVcgkSqMoNiRHONh0vhdcexyyZYxQdw/IUwOcaiLgi42vttgVszQJnuR/9R/hhylwrNLz91BX30MgjpAEk+hGJZO2xAANJiRY8vUb40xXvYOLLLfhKBmOI007xKS9+YBuRB2iANvjecE03pBAwSoSbBdJhW6zJmQeuGHz2XoLoXKuFZZlVAJUe9cg7+PjgmnxOiyA00bmv9YXDQSATcQfvw1yk3pCpQjDqX1+g8gVnh9IgC5EAsRsYJPpgviGfoUdVOqiOkBdJAPST57/ACxDZmg1V9DAJSH7qhXAXbmY3gXvFsUjtVl+7q8lXvARqDamJ9YN/uthcIuToqTi0ld/wO8TzGX1n9DrVaI/usQsz9qYjEDnUqMxJqGr01aiZj7VxgV95Bx4ldl2JHpjbFSS7ImrPHRhuCPXCA2JLK8WBtVE3mfE+LSDP+mFZvh6kBk28ZszE+YED0xXOnUjT+XU43jd/L1J7sz20Cr3Oa5qZEK8AlT0J6n8sXZM1R0KKb8pA5pBDEeAvaN+uMcfLsPMXEja3ngjh3FalE6qTlD5HFfhRk+xE748WjasgVaoIZWRjKQdjEML3HpglOHaO8AcpuwI6RzC3qBjLch2qkMGSGIsUgT4zN5+yZxKp2lzCRFRotZ5YaSNpqQCp9OmFz+CblyjL9w8eWKxvHJfNFwrFHQSXlxcarAdJIIGoteBOEZKqaDqqOTpJJJM6VI5pG+03xWf9tYqDXSR1QQLiAY3MSpHngrKdp1qJpplRUrMA5YlW9NRG09fwwE8UoqmhcZapsuNcCtTdQ7am0sIawAEIAOnKT64i8tUFN4qM7OoHMFgOJAAJ8ZIxI5PNd2T3gVQW3m8AWE7FbTgXN5aozk0zTIEGSrMX9FER1whx9C1l8ArO5RAFZhZpNhYXgD54FTKSVZVBbSUGlvanYsLbC/wwipxeqH/ALRlm0FiqlXXkUAcxvET/DD2T4nq5KLwhUsammdtlJHTyxONMW5N7khJzwUslNmYj2mDFgAouF8R4nBOURagaDUkmJqWuVkwfsnfEVnM7SerIIsOQAEADq0AdT1OHO0uZTuadKkwDVlCzMKhPtydrxGLre0HDjLphdPia0WSmlUvVQjTDwYjadivqcSq9pa0X7onzq0v44ordkKYojvNdRhcvTNl9V6jzxK0ewVMqCcm0kA7kdPCbemGLXQyOaPSVhbZQsqpqJI5mGo382JuQBaMdX4WmmRMHYB7kMDrYAWta22A6vD2FPU7IKFkvUbVb97SILWNusYje0/FKSZeUAaoSVEagVgeJ3t09MMScnRmTp8u7Au1XagKgy9K7D2zOqAI0gECCepHTbFIrOSSWJJm5Jkk+H+uFavHzN77WHrc/hhLNHqo2k+02+2NcYKKCB2EfD+YwiYtgmosSOijzuT6/nGBWtiyHoQG22C8pUq0udRKjykCTE+AOAkxK5Lijhe71QhEG3QSRNj1+eJSlphxk4u4vYQj0qi6ksUFkaWZmY9AIH9cB1snpJVgQQB6yfwGLNkeC0Kyt9WFqABxoJEp7xQhisTvIt8orjQNGF1itSeHuAG5T7LETgHhlDcWafzMcirIt+/3+gb2a7GVc04FJkJCszbnTo3Ujq0XgdCcXLs9le7Sl3iCWnRqbVrA1D2FQwAQN/G4MSMvp8U0trps1NtR22AI6R/N8SuV7YVCZZzqsA/vKrGX0+ZN58ThsMldiJ4034WXDj2RpqpZkWAwEgaCdSKNOwm5ktB23gg4ovEMmF1FGlQ0T/lbe2xEdI88S1bi4IBCiBJgBdcKwBZ3dTEkA2Hwviu5zN6utvidrdYmwA26DDJST6FOLi6ZJ8N7V16DLqJqUwZ7ty2k+VjIHxxccl2+XNAq1VcpflpheTTFzIEs8+NsZnVzJb2iSRa56eHzw0x6jGSeKMnbBcUblnKXf6NDrUaiPZeR1kGOqk8sdCZxG5yjUH1VMCg+oVGUy0EklVlbTYGOkicZz2a7X1cnVVhFRVmUbYyI33Hj4WxonBO0wzdPTRqf2ggllfdmB1XPVSJuPLGZ43B/ItRfVki/DaVVhXYfWLDKilZJBuVFjcXKmcBcU4FWq0S9Egpq7xRcMrC5MN4+A6jB+W7O03KM4WkxmQzagsKOuwEbdfPD3D0ei50oCjNzKauqREA094M7rscUo12zUlCEiPoZlUpI9HnrVQoJaV0sp5yJsANusk4NbiLzzU8uW6zVMz1n6vecPccyKSogUjWMPp0yJ2A1QJJgtF5Aws5iktjWSRYyUm2KjT9zLlyLVLQ7keHhXdaw1UaonU5VxEa6bEiDAFrj3t8Y92s4qK9d30ooNgBawETHSQJxeu1nE6oRiEZVgUoa0zJIlYW0mfM2xmWbe99A8Yk4fgjSsiTWhlmsfQ9fPqfyx4z7+ZHWBbDZb0/mxwgtjUWOu+9/eJ3P5/1w1TpF2gCST+OO1eeDGdadLShBaoJdvBeiDw8W9QPHAtkAaggkSDHUbfDyx1OoQZFjhBGCchlGq1FRFLMxgAdSbAYl0WWX6PiWztFR7zadhsykGxtbe/ngbtyVGZqIjalV3AJuY1eI3+AgYK7IZc5fOlqgANDVYwV1AMCT/cAlvgI3xD8W4gr1GZBE9ZmfE22k3jDOXhK9SMWkd9sehMezhJOAosdp1WuIJG59LXMdP44adr4uv0SohzlQVQvdvQdGLEAQ0Driv9o+Epl6mhKi1OoKsDAk8rRaR+eFrugnJtbIgnHqnHaScKFON8FYAgnC6NYqQykqRsQYP4YaY3x6MQhqXYftytZxRzbBXMBGgaTsNJGyk9WxZRxhVaoaA1jVEgqNLKbgQJ0wJN+uMKU+GNI+j/tHTcGjXAndIBl2MLHKJLRa2EThWy3J1vZbhnqtPvHcU6tIjW8NBUmAum8T4g3tbDCZBiARkgQRY6ht/wAuClrTUBBWnSUQKJCqzPcKzEsTo9MQjVsyx1NUYE3IGwJuY5tsZeLYWPg7aX+/oRna6pTagDTEt3mxL+6pBBDR1vt1xQ65F7j/AAiZHr6RjTO1uS7/AC7VZMLGlW1SRJDt8TefADGaVD0n4KOlhc40fCvwU+xmVpvQE5PWficNtgirT8o3sLnfDTU4/n88axIhWw7T26/0vHyw3owrSY8vliFHPT/nz64nOxPFFy2cpVXEqrfcYIB9ASCfQ4iqOXZiAFk3sPO5xK8P4IWTWVJWdI828AOvj/IxHDmqLuie7ccDp0EDUaut6zkOqhiGMamdWIupMWE7jFYyvZ6vUiEImwvc/DGhcC7Phyq1IrrSUNUGplKLsKQJsG/u/Cb4tlXICpl6rKrJplnosTqp0UMKoYiQzASd1/DDMeHiqkynK+jEn4MykKfaJsDY36+nnhmpldO6wBaSLEjcSMaXxTgrEELpqBiwKuSP0ekOZYglxyiZEg2Eb4quaya2NBoXUFp0agMuTysw908w8umCcEiWVs0CPGBuV6TthkpN95vboAbyPxxJZqgqkowNKomvXNwzKbLAHL13kYj66c0Nyk3LDwIBFhb+uFPRY0Y3nc7+Q8R0wl2j1ws02FyDe56Ar8PMYQtIsYHoIG5N48/XA9kaa7PKlKArfvT08DHx/wBcJw9mABpUdBcyDc36eosfDCAfLEKERgvh2Zam6upKkGQR0IwMcO0l8j8D8MRohr1LMUMwtJwhaq9IkstysWcGQYE28AD5YhF4EhEj9JAO0VJt6lL4nfowzYXKsYXUrnmIuAwHxi18aGKlU3DN93+uObLJxbRrx/DcVd9lYHD0NBaWoMvvnSRIWwFp9YJn1xjHGMl3dVgs6LwY3v8AKxHwxsNWiq0kV6Yo0kOl1InUzGSogwWJGosfAemIXjnBUr/VlKdIhiRpBLd2IF7T93UYasnF9CHDhbbMoqrv0kkR1PX7sNs35GBsPXEtxqgoruF5VmVBVhC9Nx4YDbLRvBCm4DKZU33BnwGNikmAwVae8XI9ZYeXlF8E0aYsDGl9jeKRJ3PiQB+OElSrHT7aSZG2gCfvj88PUAq30k0CQGE31afvHUj8cGigyjRUErUYqsOVqqD9bAhAPBCevSb+GJ/hbilUCO3c5gaQlVdJSlTi7GCdcg7i49bYr2XsNDgMrLNNpkoJMkXF95U7/ccSeVzShO6qnXSFTUCsgmwBhiDp8St74bElF04c6xSStSKRehUG9apqEOxNmQTcbjbc4tOWr/pDik7hK9IMatWbVGBMILwVkSR0FoxQeFcSK6BU01NNqZcAimsknUpESd7TNr9MF5ftQRSajUph6ZqB2NyxYGZsZg2BjphjlGuy1jm+kW7ivCzUISqP0fNZhlqK9IH9Wq86yDIaSbG3MMZtxuv3hYV0h1QJRYSLo8FmHkJWR16Ys9b6SK0labrqIACEHkXrpY3vAsfDFI4l2gWrWOpSWWQIJJJknraJOESzKqW2a4/C1vI6V/8AQNqKgsldrIZ8ySBqvuRsMDrliBpABFTwNwsz12MgYO4ewdFNZyyF/rFUcwja55YNxbbT6YvnDMlSRxTNNE1IGW4Y1gwB0+zKSLbDSdzgY4pT3JlSzY4KoK/m/vf8FByvY2vWGqVsNmJsB4xb4eeI7NZF6NQkkFxsQIA9ALfljfc9lEWge7SmE7sjuio1Uj/7jEGYB3XykTecs4zw0L3itAOoHvj7EGeWOgJuGF4GwBw/8ONaMjlJu2UQphOg9B5/diUzFMBVDIUgSDB572N/ukWwNXpQ2l7Em7bwseAscJcSAajzg3328sP5elzAEEbXHnf5Rjxieo1AxB6hQYjy8L4L4XlizAX0k/idhfqYicLk6QSVs2H6MeEr3TKQ4NiamgQJBGmehjy64th7Jp0zFUDoNabf8mKf2JzubylICq+kO2oqU1hQxEEkAdABZiI2vi21mramilWIk7Axv0vtjmSRuU766IKpQVK1qrs7K31HvEEEEco07kQw23wLmcqHQ06kxqmjoqQwqqsOgdgJBmQNvvAJeQ4kRRd3rGWBAYkrAK6V0kLIERt/dN4xDZhEBAqMoQxeFppAiNJaGPSwB2BkHDNNiISjKOxjN9lauYo9zX0Cut1qb6omxIvPRhaDBG8YpHEuy1aiZdLBQNwQZFgCPw641fK5TWEeUJqKwFVU56gBA5t5AtzePTBeZqd2BqfVdRqZVVZDbTAJ+J3wyLbAjCUJVHoxr/Z8tlkrIOZH0VPRvYY+RMr6jzwH+igVSoAKj2l3G0tpvceEY2jiaZcBpyzaKqFHNPuxqBsSyA6jDQwO87TtirDsDRFQE5kNMwAaYYQL6pGwEAncE7b4n4j3QxZIR7XzKJRpKqM6rrpfumJHQfxkYIoUXWmDYq1jMgiPT54t1b6LcySwosWBckBiqr3PSWA9s+AsMD/+Wekd1mtdPTJ/SBUBp78qkNYnTFxFyRiPJ6t6sZDNFrwqtUQJrBXpotQMXYQlidRMAT6nrgHPcbXvgKNJiVMaT+9O0C+9sWal9FNNlL5fNpWaDCtAv0ujHribzn0X1q1R3SpSpCogbQgIK1gATdREap+BwcZwfbCnkzLpV6/t7GYZmnmKja35SwkAEAkLaAJn4HHmToqY2H3mfWL40at2IFKjpVf7eYqQXDKkXDGVhpgiBaSL2xVavCDclXDtvUcaEpsOl7FT0JjpbGmHF+VmWXK7n6hOWy1OnVC81RHUFlpyJvcTBI8Z8cWLgEsDRNUUu6ZnQ2LFiogR0ECDHWDFoxVEp1l5lAcIedltoJk3m0QJnb83KXHCKq1CpDnqUjfYjp8caVOuxfBN6Zq2VzjPlXq/qlVQuaViO9qQRJBYypCkgE3JaABY4o3a9aaixL5Zixo01UqykLpkzdeYAaNzpJtOIrO9r6jVSRVOpgAWDeB38z01biMRtQVqspTWq4n2kDMATvsNzeTOKeRItY2wHP1TszCpyjTcnQDeB0ny6TgSry7Syah5A2/DBWZyFSnAdGFMwJI0yYm2rbBXCMpTaqwrVO5pJdramIkDSmwZydvC52GESk/Yvil6kZl8mSw080idI3MXiOthOJzsxRSrqHdlqisroFfTAmGm3tbEWIiR1wLms8q1xVo0e7VHGhQdUinzEsd2JO5t5WxOfR72fqZmutYL9XTMzp3qSWVdjIBInywjI6jbItvRpeXZ6bS1aVj2aXtFbALC7REysekYm++rG6qxU7c3Tp7vhgSv3NFQcxo7xjZVW7M3QIo5hPiIG+EGhV6ZRQPOtSB+I6Hyxz2pElNPopXAf1Sfaq/Klim5v9uT+ehx2Ow3H2Lh5jYuEfrf/iX54hvpN/3f/i/jjzHY0w8rN8umVr6NPbX/AIif5Tifofq8v9nNf9Q48x2M/uY/7pf4LZ2T/Z1+PzwF2g9mn9r/AL8eY7A+ghdFFof7zpej/LGt0Pc+x+WOx2CXR0cH9NfqQWQ/ac36J8sRfEP1h/n3cdjsEh6Kh2m9ofYf/pDAqfsuQ+2f8z49x2OrHynOfmDqn6yt9in/AJsXzhf/AKX26n548x2CXYsyLtX+vH/Fb/8AOIVtk+3+Qx2OwGXthoHy+w/xfLG1fRZ+z5f0rfPHY7GL4j0Ih+n+3Vv8PzwnHY7HPfmYOLo//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 name="AutoShape 4" descr="data:image/jpg;base64,/9j/4AAQSkZJRgABAQAAAQABAAD/2wCEAAkGBhMSERUUEhIWFBQWGBwaGRgYFxgeHRoYGBgYGhkbHh8aGyYeGx0oGRwaHy8gIycqLS4sFR4yNTAtNSYrLCkBCQoKDgwOGg8PGi8kHyQsLCwwLCw0LC0sNCwwLCk0LCwvLyosLCwsLiwvKSwvLCwvLSkpLCwtLCwpLCwsLCwsLP/AABEIAHEAqgMBIgACEQEDEQH/xAAbAAABBQEBAAAAAAAAAAAAAAAEAgMFBgcAAf/EAEcQAAIBAgQDBQQGBwUGBwAAAAECEQMhAAQSMQUiQQYTUWFxMkKBsQcjcpGhwRQzNFLR8PEkYoKy4RY1c5Kz0hUXQ1ODk8L/xAAZAQACAwEAAAAAAAAAAAAAAAACAwABBAX/xAAtEQACAgICAAQEBQUAAAAAAAAAAQIRAyESMSIyQVEEYcHwExSBkaEzQnGx8f/aAAwDAQACEQMRAD8AHpZukXKhzsFC9JiD0vGH3qTyq/eVNUgRFgIjw2xGoKJAfQ9MtygEi8Tsw9mTcyMdm+JMFNGna0PV6gn3Vje+5xlbsWrvwhWdz1JeRTUc0yJVSdMNvqI9rrhjN53JZZUFYsAJYLIZ+a8Dy2vgXJ5SnQWXzEt1DDSLyOlyMQ2c7N6K+qvprKwkO1TSmwgM0i0bbb/DFKMW6Y1Jx8JK0vpapKVC5M6FNucao8uWPxw2e2OSrOpc1UhyZqLr5SCdwT1jpgWp2Yd0Drk6VSjOlnyyuYYkwFZmIc7EwCBiPz3YVqOWNatVWk3LopNZmmdR5vCIOmb40L4eKekC0XbI5hc1l4putdhGqCAyXs0AaoGJfgHCpVi88shm6Gbhr/PGHOz0Kko8Mps6H8QR0xofZj6TiaBoVkU1APq29kOfB7xPgeuFvFxdlwUF2iyUpy9VmtVb3GUQQOuroZwMOKGtVClFY6oiNp+WJNuKoqCCDUb3dotsb4Dpkz3r01kGdQbYDofXE0lo1copeE94bS70upDqVM6V0jl0zpje+B6uXCyNLSV0KGfzkT4n+GHtWmsjKAVqAsSTctvt6W+GPKtIVrMvKCXIF4A8COvT44ySlvZarjy+7COz3BzKipU7zm1abAWMRG+COJZmTzAEoCpMRMtCLH4T5YjstWamusNUULMSpO52Av18cLyucepUNOoFJImQCRAuZHQ+eB2tislzdMHp8JZ27wUVULvzGNx7OJfiuRpErUGoqsBoklQBcMfDzw5W7vLy769ANNU3IBcGH8LX3tbAgRhUY0KvODz6jIYTzSNrjFNt7Kppd2EZHiiVKDFpZA8WEna0dYjHZ7JFhRqUUV6YIR9Vj3exDA9Bgf8A8Rp1VqaVNL94DlmPfU9Z8MMpnVVG01C5AUMCfZUm5j8MReJ6Bll4pxC6usKNNdRTViAWA2PsgePhgrPq1NVViOc7g228DhpeGirTdQgA5SC21jIIHS22GaXFU75KVcgkSqMoNiRHONh0vhdcexyyZYxQdw/IUwOcaiLgi42vttgVszQJnuR/9R/hhylwrNLz91BX30MgjpAEk+hGJZO2xAANJiRY8vUb40xXvYOLLLfhKBmOI007xKS9+YBuRB2iANvjecE03pBAwSoSbBdJhW6zJmQeuGHz2XoLoXKuFZZlVAJUe9cg7+PjgmnxOiyA00bmv9YXDQSATcQfvw1yk3pCpQjDqX1+g8gVnh9IgC5EAsRsYJPpgviGfoUdVOqiOkBdJAPST57/ACxDZmg1V9DAJSH7qhXAXbmY3gXvFsUjtVl+7q8lXvARqDamJ9YN/uthcIuToqTi0ld/wO8TzGX1n9DrVaI/usQsz9qYjEDnUqMxJqGr01aiZj7VxgV95Bx4ldl2JHpjbFSS7ImrPHRhuCPXCA2JLK8WBtVE3mfE+LSDP+mFZvh6kBk28ZszE+YED0xXOnUjT+XU43jd/L1J7sz20Cr3Oa5qZEK8AlT0J6n8sXZM1R0KKb8pA5pBDEeAvaN+uMcfLsPMXEja3ngjh3FalE6qTlD5HFfhRk+xE748WjasgVaoIZWRjKQdjEML3HpglOHaO8AcpuwI6RzC3qBjLch2qkMGSGIsUgT4zN5+yZxKp2lzCRFRotZ5YaSNpqQCp9OmFz+CblyjL9w8eWKxvHJfNFwrFHQSXlxcarAdJIIGoteBOEZKqaDqqOTpJJJM6VI5pG+03xWf9tYqDXSR1QQLiAY3MSpHngrKdp1qJpplRUrMA5YlW9NRG09fwwE8UoqmhcZapsuNcCtTdQ7am0sIawAEIAOnKT64i8tUFN4qM7OoHMFgOJAAJ8ZIxI5PNd2T3gVQW3m8AWE7FbTgXN5aozk0zTIEGSrMX9FER1whx9C1l8ArO5RAFZhZpNhYXgD54FTKSVZVBbSUGlvanYsLbC/wwipxeqH/ALRlm0FiqlXXkUAcxvET/DD2T4nq5KLwhUsammdtlJHTyxONMW5N7khJzwUslNmYj2mDFgAouF8R4nBOURagaDUkmJqWuVkwfsnfEVnM7SerIIsOQAEADq0AdT1OHO0uZTuadKkwDVlCzMKhPtydrxGLre0HDjLphdPia0WSmlUvVQjTDwYjadivqcSq9pa0X7onzq0v44ordkKYojvNdRhcvTNl9V6jzxK0ewVMqCcm0kA7kdPCbemGLXQyOaPSVhbZQsqpqJI5mGo382JuQBaMdX4WmmRMHYB7kMDrYAWta22A6vD2FPU7IKFkvUbVb97SILWNusYje0/FKSZeUAaoSVEagVgeJ3t09MMScnRmTp8u7Au1XagKgy9K7D2zOqAI0gECCepHTbFIrOSSWJJm5Jkk+H+uFavHzN77WHrc/hhLNHqo2k+02+2NcYKKCB2EfD+YwiYtgmosSOijzuT6/nGBWtiyHoQG22C8pUq0udRKjykCTE+AOAkxK5Lijhe71QhEG3QSRNj1+eJSlphxk4u4vYQj0qi6ksUFkaWZmY9AIH9cB1snpJVgQQB6yfwGLNkeC0Kyt9WFqABxoJEp7xQhisTvIt8orjQNGF1itSeHuAG5T7LETgHhlDcWafzMcirIt+/3+gb2a7GVc04FJkJCszbnTo3Ujq0XgdCcXLs9le7Sl3iCWnRqbVrA1D2FQwAQN/G4MSMvp8U0trps1NtR22AI6R/N8SuV7YVCZZzqsA/vKrGX0+ZN58ThsMldiJ4034WXDj2RpqpZkWAwEgaCdSKNOwm5ktB23gg4ovEMmF1FGlQ0T/lbe2xEdI88S1bi4IBCiBJgBdcKwBZ3dTEkA2Hwviu5zN6utvidrdYmwA26DDJST6FOLi6ZJ8N7V16DLqJqUwZ7ty2k+VjIHxxccl2+XNAq1VcpflpheTTFzIEs8+NsZnVzJb2iSRa56eHzw0x6jGSeKMnbBcUblnKXf6NDrUaiPZeR1kGOqk8sdCZxG5yjUH1VMCg+oVGUy0EklVlbTYGOkicZz2a7X1cnVVhFRVmUbYyI33Hj4WxonBO0wzdPTRqf2ggllfdmB1XPVSJuPLGZ43B/ItRfVki/DaVVhXYfWLDKilZJBuVFjcXKmcBcU4FWq0S9Egpq7xRcMrC5MN4+A6jB+W7O03KM4WkxmQzagsKOuwEbdfPD3D0ei50oCjNzKauqREA094M7rscUo12zUlCEiPoZlUpI9HnrVQoJaV0sp5yJsANusk4NbiLzzU8uW6zVMz1n6vecPccyKSogUjWMPp0yJ2A1QJJgtF5Aws5iktjWSRYyUm2KjT9zLlyLVLQ7keHhXdaw1UaonU5VxEa6bEiDAFrj3t8Y92s4qK9d30ooNgBawETHSQJxeu1nE6oRiEZVgUoa0zJIlYW0mfM2xmWbe99A8Yk4fgjSsiTWhlmsfQ9fPqfyx4z7+ZHWBbDZb0/mxwgtjUWOu+9/eJ3P5/1w1TpF2gCST+OO1eeDGdadLShBaoJdvBeiDw8W9QPHAtkAaggkSDHUbfDyx1OoQZFjhBGCchlGq1FRFLMxgAdSbAYl0WWX6PiWztFR7zadhsykGxtbe/ngbtyVGZqIjalV3AJuY1eI3+AgYK7IZc5fOlqgANDVYwV1AMCT/cAlvgI3xD8W4gr1GZBE9ZmfE22k3jDOXhK9SMWkd9sehMezhJOAosdp1WuIJG59LXMdP44adr4uv0SohzlQVQvdvQdGLEAQ0Driv9o+Epl6mhKi1OoKsDAk8rRaR+eFrugnJtbIgnHqnHaScKFON8FYAgnC6NYqQykqRsQYP4YaY3x6MQhqXYftytZxRzbBXMBGgaTsNJGyk9WxZRxhVaoaA1jVEgqNLKbgQJ0wJN+uMKU+GNI+j/tHTcGjXAndIBl2MLHKJLRa2EThWy3J1vZbhnqtPvHcU6tIjW8NBUmAum8T4g3tbDCZBiARkgQRY6ht/wAuClrTUBBWnSUQKJCqzPcKzEsTo9MQjVsyx1NUYE3IGwJuY5tsZeLYWPg7aX+/oRna6pTagDTEt3mxL+6pBBDR1vt1xQ65F7j/AAiZHr6RjTO1uS7/AC7VZMLGlW1SRJDt8TefADGaVD0n4KOlhc40fCvwU+xmVpvQE5PWficNtgirT8o3sLnfDTU4/n88axIhWw7T26/0vHyw3owrSY8vliFHPT/nz64nOxPFFy2cpVXEqrfcYIB9ASCfQ4iqOXZiAFk3sPO5xK8P4IWTWVJWdI828AOvj/IxHDmqLuie7ccDp0EDUaut6zkOqhiGMamdWIupMWE7jFYyvZ6vUiEImwvc/DGhcC7Phyq1IrrSUNUGplKLsKQJsG/u/Cb4tlXICpl6rKrJplnosTqp0UMKoYiQzASd1/DDMeHiqkynK+jEn4MykKfaJsDY36+nnhmpldO6wBaSLEjcSMaXxTgrEELpqBiwKuSP0ekOZYglxyiZEg2Eb4quaya2NBoXUFp0agMuTysw908w8umCcEiWVs0CPGBuV6TthkpN95vboAbyPxxJZqgqkowNKomvXNwzKbLAHL13kYj66c0Nyk3LDwIBFhb+uFPRY0Y3nc7+Q8R0wl2j1ws02FyDe56Ar8PMYQtIsYHoIG5N48/XA9kaa7PKlKArfvT08DHx/wBcJw9mABpUdBcyDc36eosfDCAfLEKERgvh2Zam6upKkGQR0IwMcO0l8j8D8MRohr1LMUMwtJwhaq9IkstysWcGQYE28AD5YhF4EhEj9JAO0VJt6lL4nfowzYXKsYXUrnmIuAwHxi18aGKlU3DN93+uObLJxbRrx/DcVd9lYHD0NBaWoMvvnSRIWwFp9YJn1xjHGMl3dVgs6LwY3v8AKxHwxsNWiq0kV6Yo0kOl1InUzGSogwWJGosfAemIXjnBUr/VlKdIhiRpBLd2IF7T93UYasnF9CHDhbbMoqrv0kkR1PX7sNs35GBsPXEtxqgoruF5VmVBVhC9Nx4YDbLRvBCm4DKZU33BnwGNikmAwVae8XI9ZYeXlF8E0aYsDGl9jeKRJ3PiQB+OElSrHT7aSZG2gCfvj88PUAq30k0CQGE31afvHUj8cGigyjRUErUYqsOVqqD9bAhAPBCevSb+GJ/hbilUCO3c5gaQlVdJSlTi7GCdcg7i49bYr2XsNDgMrLNNpkoJMkXF95U7/ccSeVzShO6qnXSFTUCsgmwBhiDp8St74bElF04c6xSStSKRehUG9apqEOxNmQTcbjbc4tOWr/pDik7hK9IMatWbVGBMILwVkSR0FoxQeFcSK6BU01NNqZcAimsknUpESd7TNr9MF5ftQRSajUph6ZqB2NyxYGZsZg2BjphjlGuy1jm+kW7ivCzUISqP0fNZhlqK9IH9Wq86yDIaSbG3MMZtxuv3hYV0h1QJRYSLo8FmHkJWR16Ys9b6SK0labrqIACEHkXrpY3vAsfDFI4l2gWrWOpSWWQIJJJknraJOESzKqW2a4/C1vI6V/8AQNqKgsldrIZ8ySBqvuRsMDrliBpABFTwNwsz12MgYO4ewdFNZyyF/rFUcwja55YNxbbT6YvnDMlSRxTNNE1IGW4Y1gwB0+zKSLbDSdzgY4pT3JlSzY4KoK/m/vf8FByvY2vWGqVsNmJsB4xb4eeI7NZF6NQkkFxsQIA9ALfljfc9lEWge7SmE7sjuio1Uj/7jEGYB3XykTecs4zw0L3itAOoHvj7EGeWOgJuGF4GwBw/8ONaMjlJu2UQphOg9B5/diUzFMBVDIUgSDB572N/ukWwNXpQ2l7Em7bwseAscJcSAajzg3328sP5elzAEEbXHnf5Rjxieo1AxB6hQYjy8L4L4XlizAX0k/idhfqYicLk6QSVs2H6MeEr3TKQ4NiamgQJBGmehjy64th7Jp0zFUDoNabf8mKf2JzubylICq+kO2oqU1hQxEEkAdABZiI2vi21mramilWIk7Axv0vtjmSRuU766IKpQVK1qrs7K31HvEEEEco07kQw23wLmcqHQ06kxqmjoqQwqqsOgdgJBmQNvvAJeQ4kRRd3rGWBAYkrAK6V0kLIERt/dN4xDZhEBAqMoQxeFppAiNJaGPSwB2BkHDNNiISjKOxjN9lauYo9zX0Cut1qb6omxIvPRhaDBG8YpHEuy1aiZdLBQNwQZFgCPw641fK5TWEeUJqKwFVU56gBA5t5AtzePTBeZqd2BqfVdRqZVVZDbTAJ+J3wyLbAjCUJVHoxr/Z8tlkrIOZH0VPRvYY+RMr6jzwH+igVSoAKj2l3G0tpvceEY2jiaZcBpyzaKqFHNPuxqBsSyA6jDQwO87TtirDsDRFQE5kNMwAaYYQL6pGwEAncE7b4n4j3QxZIR7XzKJRpKqM6rrpfumJHQfxkYIoUXWmDYq1jMgiPT54t1b6LcySwosWBckBiqr3PSWA9s+AsMD/+Wekd1mtdPTJ/SBUBp78qkNYnTFxFyRiPJ6t6sZDNFrwqtUQJrBXpotQMXYQlidRMAT6nrgHPcbXvgKNJiVMaT+9O0C+9sWal9FNNlL5fNpWaDCtAv0ujHribzn0X1q1R3SpSpCogbQgIK1gATdREap+BwcZwfbCnkzLpV6/t7GYZmnmKja35SwkAEAkLaAJn4HHmToqY2H3mfWL40at2IFKjpVf7eYqQXDKkXDGVhpgiBaSL2xVavCDclXDtvUcaEpsOl7FT0JjpbGmHF+VmWXK7n6hOWy1OnVC81RHUFlpyJvcTBI8Z8cWLgEsDRNUUu6ZnQ2LFiogR0ECDHWDFoxVEp1l5lAcIedltoJk3m0QJnb83KXHCKq1CpDnqUjfYjp8caVOuxfBN6Zq2VzjPlXq/qlVQuaViO9qQRJBYypCkgE3JaABY4o3a9aaixL5Zixo01UqykLpkzdeYAaNzpJtOIrO9r6jVSRVOpgAWDeB38z01biMRtQVqspTWq4n2kDMATvsNzeTOKeRItY2wHP1TszCpyjTcnQDeB0ny6TgSry7Syah5A2/DBWZyFSnAdGFMwJI0yYm2rbBXCMpTaqwrVO5pJdramIkDSmwZydvC52GESk/Yvil6kZl8mSw080idI3MXiOthOJzsxRSrqHdlqisroFfTAmGm3tbEWIiR1wLms8q1xVo0e7VHGhQdUinzEsd2JO5t5WxOfR72fqZmutYL9XTMzp3qSWVdjIBInywjI6jbItvRpeXZ6bS1aVj2aXtFbALC7REysekYm++rG6qxU7c3Tp7vhgSv3NFQcxo7xjZVW7M3QIo5hPiIG+EGhV6ZRQPOtSB+I6Hyxz2pElNPopXAf1Sfaq/Klim5v9uT+ehx2Ow3H2Lh5jYuEfrf/iX54hvpN/3f/i/jjzHY0w8rN8umVr6NPbX/AIif5Tifofq8v9nNf9Q48x2M/uY/7pf4LZ2T/Z1+PzwF2g9mn9r/AL8eY7A+ghdFFof7zpej/LGt0Pc+x+WOx2CXR0cH9NfqQWQ/ac36J8sRfEP1h/n3cdjsEh6Kh2m9ofYf/pDAqfsuQ+2f8z49x2OrHynOfmDqn6yt9in/AJsXzhf/AKX26n548x2CXYsyLtX+vH/Fb/8AOIVtk+3+Qx2OwGXthoHy+w/xfLG1fRZ+z5f0rfPHY7GL4j0Ih+n+3Vv8PzwnHY7HPfmYOLo//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5126" name="Picture 6" descr="http://t0.gstatic.com/images?q=tbn:ANd9GcQx3OIKpVscVQ6OJHtQ43dIshSq2L2I0vNDVIlCFHyerbL7CWI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743200"/>
            <a:ext cx="3463045"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0663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7239000" cy="1143000"/>
          </a:xfrm>
        </p:spPr>
        <p:txBody>
          <a:bodyPr/>
          <a:lstStyle/>
          <a:p>
            <a:pPr algn="ctr"/>
            <a:r>
              <a:rPr lang="en-US" sz="5400" dirty="0" smtClean="0">
                <a:solidFill>
                  <a:schemeClr val="accent1">
                    <a:lumMod val="60000"/>
                    <a:lumOff val="40000"/>
                  </a:schemeClr>
                </a:solidFill>
              </a:rPr>
              <a:t>Fijian Crested Iguana</a:t>
            </a:r>
            <a:endParaRPr lang="en-US" sz="5400" dirty="0">
              <a:solidFill>
                <a:schemeClr val="accent1">
                  <a:lumMod val="60000"/>
                  <a:lumOff val="40000"/>
                </a:schemeClr>
              </a:solidFill>
            </a:endParaRPr>
          </a:p>
        </p:txBody>
      </p:sp>
      <p:sp>
        <p:nvSpPr>
          <p:cNvPr id="3" name="Content Placeholder 2"/>
          <p:cNvSpPr>
            <a:spLocks noGrp="1"/>
          </p:cNvSpPr>
          <p:nvPr>
            <p:ph idx="1"/>
          </p:nvPr>
        </p:nvSpPr>
        <p:spPr>
          <a:xfrm>
            <a:off x="914400" y="1981200"/>
            <a:ext cx="3733800" cy="4419600"/>
          </a:xfrm>
        </p:spPr>
        <p:txBody>
          <a:bodyPr>
            <a:normAutofit/>
          </a:bodyPr>
          <a:lstStyle/>
          <a:p>
            <a:r>
              <a:rPr lang="en-US" sz="2000" dirty="0" smtClean="0"/>
              <a:t>These lizards can grow to be 70 – 80 centimeters long and 300 – 350 grams. Their skin color is emerald green and they have white bands down their body. They also have a very distinctive crest. This Reptile is highly endangered. There is only an estimated 4000 left in the world. They are very vulnerable on the forest floor.</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2819400"/>
            <a:ext cx="3269198" cy="2195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6382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239000" cy="1143000"/>
          </a:xfrm>
        </p:spPr>
        <p:txBody>
          <a:bodyPr/>
          <a:lstStyle/>
          <a:p>
            <a:pPr algn="ctr"/>
            <a:r>
              <a:rPr lang="en-US" sz="6000" dirty="0" smtClean="0">
                <a:solidFill>
                  <a:schemeClr val="accent1">
                    <a:lumMod val="60000"/>
                    <a:lumOff val="40000"/>
                  </a:schemeClr>
                </a:solidFill>
              </a:rPr>
              <a:t>Rusty Monitor</a:t>
            </a:r>
            <a:endParaRPr lang="en-US" sz="6000" dirty="0">
              <a:solidFill>
                <a:schemeClr val="accent1">
                  <a:lumMod val="60000"/>
                  <a:lumOff val="40000"/>
                </a:schemeClr>
              </a:solidFill>
            </a:endParaRPr>
          </a:p>
        </p:txBody>
      </p:sp>
      <p:sp>
        <p:nvSpPr>
          <p:cNvPr id="3" name="Content Placeholder 2"/>
          <p:cNvSpPr>
            <a:spLocks noGrp="1"/>
          </p:cNvSpPr>
          <p:nvPr>
            <p:ph idx="1"/>
          </p:nvPr>
        </p:nvSpPr>
        <p:spPr>
          <a:xfrm>
            <a:off x="838200" y="1828800"/>
            <a:ext cx="3657600" cy="4419600"/>
          </a:xfrm>
        </p:spPr>
        <p:txBody>
          <a:bodyPr>
            <a:normAutofit/>
          </a:bodyPr>
          <a:lstStyle/>
          <a:p>
            <a:r>
              <a:rPr lang="en-US" sz="2000" dirty="0" smtClean="0"/>
              <a:t>The rusty monitor is a type of goanna. It grows up to 60 cm long. There's 2 types of this species, the northern and eastern type. The rusty monitor is found in coastal mangroves and paperback forests. It’s a tree dwelling lizard. It lives in hollow limbs and holes in the trees. It is listed as rare but not endangered.</a:t>
            </a:r>
            <a:endParaRPr lang="en-US" sz="20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2552700"/>
            <a:ext cx="3347416" cy="224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1406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239000" cy="1143000"/>
          </a:xfrm>
        </p:spPr>
        <p:txBody>
          <a:bodyPr/>
          <a:lstStyle/>
          <a:p>
            <a:pPr algn="ctr"/>
            <a:r>
              <a:rPr lang="en-US" sz="6000" dirty="0" smtClean="0">
                <a:solidFill>
                  <a:schemeClr val="accent1">
                    <a:lumMod val="60000"/>
                    <a:lumOff val="40000"/>
                  </a:schemeClr>
                </a:solidFill>
              </a:rPr>
              <a:t>Tiger Snake</a:t>
            </a:r>
            <a:endParaRPr lang="en-US" sz="6000" dirty="0">
              <a:solidFill>
                <a:schemeClr val="accent1">
                  <a:lumMod val="60000"/>
                  <a:lumOff val="40000"/>
                </a:schemeClr>
              </a:solidFill>
            </a:endParaRPr>
          </a:p>
        </p:txBody>
      </p:sp>
      <p:sp>
        <p:nvSpPr>
          <p:cNvPr id="3" name="Content Placeholder 2"/>
          <p:cNvSpPr>
            <a:spLocks noGrp="1"/>
          </p:cNvSpPr>
          <p:nvPr>
            <p:ph idx="1"/>
          </p:nvPr>
        </p:nvSpPr>
        <p:spPr>
          <a:xfrm>
            <a:off x="838200" y="2133600"/>
            <a:ext cx="3733800" cy="3505200"/>
          </a:xfrm>
        </p:spPr>
        <p:txBody>
          <a:bodyPr>
            <a:normAutofit/>
          </a:bodyPr>
          <a:lstStyle/>
          <a:p>
            <a:r>
              <a:rPr lang="en-US" sz="2000" dirty="0" smtClean="0"/>
              <a:t>The tiger snake is found in southern and eastern Australia. They grow to about a meter long and have stripe markings. The tiger snake is venomous and will attack if disturbed. They are also very territorial. They feed on frog, fish, birds, and small mammals.</a:t>
            </a:r>
            <a:endParaRPr lang="en-US" sz="2000"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6084" y="2438400"/>
            <a:ext cx="3023419"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7853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239000" cy="1143000"/>
          </a:xfrm>
        </p:spPr>
        <p:txBody>
          <a:bodyPr/>
          <a:lstStyle/>
          <a:p>
            <a:pPr algn="ctr"/>
            <a:r>
              <a:rPr lang="en-US" sz="6000" dirty="0" smtClean="0">
                <a:solidFill>
                  <a:schemeClr val="accent1">
                    <a:lumMod val="60000"/>
                    <a:lumOff val="40000"/>
                  </a:schemeClr>
                </a:solidFill>
              </a:rPr>
              <a:t>Canopy Goanna</a:t>
            </a:r>
            <a:endParaRPr lang="en-US" sz="6000" dirty="0">
              <a:solidFill>
                <a:schemeClr val="accent1">
                  <a:lumMod val="60000"/>
                  <a:lumOff val="40000"/>
                </a:schemeClr>
              </a:solidFill>
            </a:endParaRPr>
          </a:p>
        </p:txBody>
      </p:sp>
      <p:sp>
        <p:nvSpPr>
          <p:cNvPr id="3" name="Content Placeholder 2"/>
          <p:cNvSpPr>
            <a:spLocks noGrp="1"/>
          </p:cNvSpPr>
          <p:nvPr>
            <p:ph idx="1"/>
          </p:nvPr>
        </p:nvSpPr>
        <p:spPr>
          <a:xfrm>
            <a:off x="762000" y="1905000"/>
            <a:ext cx="3733800" cy="4419600"/>
          </a:xfrm>
        </p:spPr>
        <p:txBody>
          <a:bodyPr>
            <a:normAutofit/>
          </a:bodyPr>
          <a:lstStyle/>
          <a:p>
            <a:r>
              <a:rPr lang="en-US" sz="2000" dirty="0" smtClean="0"/>
              <a:t>The canopy goanna is a slender monitor that lives in the tropical rainforest of north eastern Australia. Not very much is known about this Reptile since it was discovered only a few years ago and is very elusive to capture. Steve Irwin was the first person ever to capture canopy goannas and mate them in captivity to study their behaviors.</a:t>
            </a:r>
            <a:endParaRPr lang="en-US" sz="2000" dirty="0"/>
          </a:p>
        </p:txBody>
      </p:sp>
      <p:pic>
        <p:nvPicPr>
          <p:cNvPr id="92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2798" t="15738" r="6910" b="327"/>
          <a:stretch/>
        </p:blipFill>
        <p:spPr bwMode="auto">
          <a:xfrm>
            <a:off x="5029200" y="2514600"/>
            <a:ext cx="2743200" cy="190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16827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rmal">
  <a:themeElements>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TC101859868[[fn=Thermal]]</Template>
  <TotalTime>161</TotalTime>
  <Words>628</Words>
  <Application>Microsoft Office PowerPoint</Application>
  <PresentationFormat>On-screen Show (4:3)</PresentationFormat>
  <Paragraphs>21</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Thermal</vt:lpstr>
      <vt:lpstr>Australian Reptiles</vt:lpstr>
      <vt:lpstr>Saltwater Crocodile</vt:lpstr>
      <vt:lpstr>Eastern Brown Snake</vt:lpstr>
      <vt:lpstr>Perentie</vt:lpstr>
      <vt:lpstr>Red Bellied Black Snake</vt:lpstr>
      <vt:lpstr>Fijian Crested Iguana</vt:lpstr>
      <vt:lpstr>Rusty Monitor</vt:lpstr>
      <vt:lpstr>Tiger Snake</vt:lpstr>
      <vt:lpstr>Canopy Goanna</vt:lpstr>
      <vt:lpstr>Irwin's Turtle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Australian reptiles</dc:title>
  <dc:creator>DM User</dc:creator>
  <cp:lastModifiedBy>DM User</cp:lastModifiedBy>
  <cp:revision>14</cp:revision>
  <dcterms:created xsi:type="dcterms:W3CDTF">2011-01-08T17:25:39Z</dcterms:created>
  <dcterms:modified xsi:type="dcterms:W3CDTF">2011-01-08T20:07:07Z</dcterms:modified>
</cp:coreProperties>
</file>