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4"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1" autoAdjust="0"/>
    <p:restoredTop sz="94660"/>
  </p:normalViewPr>
  <p:slideViewPr>
    <p:cSldViewPr>
      <p:cViewPr varScale="1">
        <p:scale>
          <a:sx n="60" d="100"/>
          <a:sy n="60" d="100"/>
        </p:scale>
        <p:origin x="-139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06BF4884-849B-418B-BCF5-EABDAEBD7BA1}" type="datetimeFigureOut">
              <a:rPr lang="en-US"/>
              <a:pPr>
                <a:defRPr/>
              </a:pPr>
              <a:t>2/10/2011</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68090D58-9C4F-4EEA-B3ED-DF875C75B4C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9FCD357-6415-4162-9CCF-629D4642D221}" type="datetimeFigureOut">
              <a:rPr lang="en-US"/>
              <a:pPr>
                <a:defRPr/>
              </a:pPr>
              <a:t>2/10/2011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D0D4D7A-9068-451F-8D47-90F6CEAA5C7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59AC8D5-49CA-465C-BBF4-7F8533854A83}" type="datetimeFigureOut">
              <a:rPr lang="en-US"/>
              <a:pPr>
                <a:defRPr/>
              </a:pPr>
              <a:t>2/10/2011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CF05724-A851-4FB6-9651-C2094A79297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97BA4E0-DFC7-4101-9D75-00B901B5320A}" type="datetimeFigureOut">
              <a:rPr lang="en-US"/>
              <a:pPr>
                <a:defRPr/>
              </a:pPr>
              <a:t>2/10/2011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A98ED61-670F-478F-8C85-A845D51A1A7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75CAED-E34F-429A-B47F-F0F67E9B948E}" type="datetimeFigureOut">
              <a:rPr lang="en-US"/>
              <a:pPr>
                <a:defRPr/>
              </a:pPr>
              <a:t>2/10/2011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77603E-56B5-4979-927B-ABF17C86F23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81D0691-0F46-478E-897F-58F7A429F64B}" type="datetimeFigureOut">
              <a:rPr lang="en-US"/>
              <a:pPr>
                <a:defRPr/>
              </a:pPr>
              <a:t>2/10/2011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B6B66B9-40AC-4C27-AF64-91875CE0551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55C56C2-B89A-4F7E-9C74-BEAE748B1F96}" type="datetimeFigureOut">
              <a:rPr lang="en-US"/>
              <a:pPr>
                <a:defRPr/>
              </a:pPr>
              <a:t>2/10/2011</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FB35559-DC57-4369-B303-14F9475B742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A11216E2-E4F1-4D45-99F7-3BED43C7A843}" type="datetimeFigureOut">
              <a:rPr lang="en-US"/>
              <a:pPr>
                <a:defRPr/>
              </a:pPr>
              <a:t>2/10/2011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6031F2E8-EBA9-4E82-A311-455F9561ED3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290EACE-3C0F-4D12-B655-7DE6B58B28D9}" type="datetimeFigureOut">
              <a:rPr lang="en-US"/>
              <a:pPr>
                <a:defRPr/>
              </a:pPr>
              <a:t>2/10/2011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C79D8CF2-1240-47F9-A69F-DCDB2B06980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C682943-09EC-4124-8A24-A468C00C8CC4}" type="datetimeFigureOut">
              <a:rPr lang="en-US"/>
              <a:pPr>
                <a:defRPr/>
              </a:pPr>
              <a:t>2/10/2011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9CF109D-7A9F-4626-A49C-03DBEB59BCD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EE8C844-706D-4D3B-9586-B0C68316F812}" type="datetimeFigureOut">
              <a:rPr lang="en-US"/>
              <a:pPr>
                <a:defRPr/>
              </a:pPr>
              <a:t>2/10/2011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3C8AC58-8DDC-446A-B9B2-D1BB5EEA473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0CCDF6D-12BA-41E3-8BCC-767AB4690AC1}" type="datetimeFigureOut">
              <a:rPr lang="en-US"/>
              <a:pPr>
                <a:defRPr/>
              </a:pPr>
              <a:t>2/10/2011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9AB6BA3E-8C8A-4598-81DD-ED3608B6595D}"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Tourism_in_Brazil" TargetMode="External"/><Relationship Id="rId3" Type="http://schemas.openxmlformats.org/officeDocument/2006/relationships/hyperlink" Target="http://www.brazilianfauna.com/braziliananimals.php" TargetMode="External"/><Relationship Id="rId7" Type="http://schemas.openxmlformats.org/officeDocument/2006/relationships/hyperlink" Target="http://geography.about.com/od/specificplacesofinterest/a/geographyofbraz.htm" TargetMode="External"/><Relationship Id="rId2" Type="http://schemas.openxmlformats.org/officeDocument/2006/relationships/hyperlink" Target="http://answers.ask.com/Society/Government_and_Law/what_kind_of_government_does_brazil_have" TargetMode="External"/><Relationship Id="rId1" Type="http://schemas.openxmlformats.org/officeDocument/2006/relationships/slideLayout" Target="../slideLayouts/slideLayout2.xml"/><Relationship Id="rId6" Type="http://schemas.openxmlformats.org/officeDocument/2006/relationships/hyperlink" Target="http://en.wikipedia.org/wiki/Brazil" TargetMode="External"/><Relationship Id="rId5" Type="http://schemas.openxmlformats.org/officeDocument/2006/relationships/hyperlink" Target="http://en.wikipedia.org/wiki/List_of_largest_cities_in_Brazil" TargetMode="External"/><Relationship Id="rId4" Type="http://schemas.openxmlformats.org/officeDocument/2006/relationships/hyperlink" Target="http://en.wikipedia.org/wiki/Culture_of_Brazil" TargetMode="External"/><Relationship Id="rId9" Type="http://schemas.openxmlformats.org/officeDocument/2006/relationships/hyperlink" Target="http://www.funtrivia.com/en/Geography/Brazil-8275.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travel.webshots.com/photo/2076407050101453251lmquVj"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commons/3/38/Rio_de_Janeiro_Helicoptero_49_Feb_2006_zoom.jpg"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upload.wikimedia.org/wikipedia/commons/0/0e/Ponte_estaiada_Octavio_Frias_-_Sao_Paulo.jp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Brazil</a:t>
            </a:r>
            <a:endParaRPr lang="en-US" dirty="0"/>
          </a:p>
        </p:txBody>
      </p:sp>
      <p:sp>
        <p:nvSpPr>
          <p:cNvPr id="13314" name="Subtitle 2"/>
          <p:cNvSpPr>
            <a:spLocks noGrp="1"/>
          </p:cNvSpPr>
          <p:nvPr>
            <p:ph type="subTitle" idx="1"/>
          </p:nvPr>
        </p:nvSpPr>
        <p:spPr>
          <a:xfrm>
            <a:off x="533400" y="3228975"/>
            <a:ext cx="7854950" cy="1752600"/>
          </a:xfrm>
        </p:spPr>
        <p:txBody>
          <a:bodyPr/>
          <a:lstStyle/>
          <a:p>
            <a:pPr marR="0"/>
            <a:r>
              <a:rPr lang="en-US" smtClean="0"/>
              <a:t>By: Courtney Mueller and Erin Voigt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Geography/Topography</a:t>
            </a:r>
          </a:p>
        </p:txBody>
      </p:sp>
      <p:sp>
        <p:nvSpPr>
          <p:cNvPr id="22530" name="Content Placeholder 2"/>
          <p:cNvSpPr>
            <a:spLocks noGrp="1"/>
          </p:cNvSpPr>
          <p:nvPr>
            <p:ph idx="1"/>
          </p:nvPr>
        </p:nvSpPr>
        <p:spPr/>
        <p:txBody>
          <a:bodyPr/>
          <a:lstStyle/>
          <a:p>
            <a:pPr>
              <a:buFont typeface="Wingdings 2" pitchFamily="18" charset="2"/>
              <a:buNone/>
            </a:pPr>
            <a:r>
              <a:rPr lang="en-US" smtClean="0"/>
              <a:t>	Brazil is the 5</a:t>
            </a:r>
            <a:r>
              <a:rPr lang="en-US" baseline="30000" smtClean="0"/>
              <a:t>th</a:t>
            </a:r>
            <a:r>
              <a:rPr lang="en-US" smtClean="0"/>
              <a:t> largest country in the world. The Amazon River system carries more water to the ocean than any other river system in the world. The Brazilian highlands and plateaus average less than 4,000 feet but the highest point in Brazil is Pico de Neblina at 9,888 feet.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Fun facts</a:t>
            </a:r>
          </a:p>
        </p:txBody>
      </p:sp>
      <p:sp>
        <p:nvSpPr>
          <p:cNvPr id="23554" name="Content Placeholder 2"/>
          <p:cNvSpPr>
            <a:spLocks noGrp="1"/>
          </p:cNvSpPr>
          <p:nvPr>
            <p:ph idx="1"/>
          </p:nvPr>
        </p:nvSpPr>
        <p:spPr/>
        <p:txBody>
          <a:bodyPr/>
          <a:lstStyle/>
          <a:p>
            <a:pPr>
              <a:buFont typeface="Wingdings 2" pitchFamily="18" charset="2"/>
              <a:buNone/>
            </a:pPr>
            <a:r>
              <a:rPr lang="en-US" smtClean="0"/>
              <a:t>-Portuguese is the official language.</a:t>
            </a:r>
          </a:p>
          <a:p>
            <a:pPr>
              <a:buFont typeface="Wingdings 2" pitchFamily="18" charset="2"/>
              <a:buNone/>
            </a:pPr>
            <a:endParaRPr lang="en-US" smtClean="0"/>
          </a:p>
          <a:p>
            <a:pPr>
              <a:buFont typeface="Wingdings 2" pitchFamily="18" charset="2"/>
              <a:buNone/>
            </a:pPr>
            <a:r>
              <a:rPr lang="en-US" smtClean="0"/>
              <a:t>-Brazil is considered a leader in alternative energy.</a:t>
            </a:r>
          </a:p>
          <a:p>
            <a:pPr>
              <a:buFont typeface="Wingdings 2" pitchFamily="18" charset="2"/>
              <a:buNone/>
            </a:pPr>
            <a:endParaRPr lang="en-US" smtClean="0"/>
          </a:p>
          <a:p>
            <a:pPr>
              <a:buFont typeface="Wingdings 2" pitchFamily="18" charset="2"/>
              <a:buNone/>
            </a:pPr>
            <a:r>
              <a:rPr lang="en-US" smtClean="0"/>
              <a:t>-Aids is expected to slow the population growth in the country. </a:t>
            </a:r>
          </a:p>
          <a:p>
            <a:pPr>
              <a:buFont typeface="Wingdings 2" pitchFamily="18" charset="2"/>
              <a:buNone/>
            </a:pPr>
            <a:endParaRPr lang="en-US" smtClean="0"/>
          </a:p>
          <a:p>
            <a:pPr>
              <a:buFont typeface="Wingdings 2" pitchFamily="18" charset="2"/>
              <a:buNone/>
            </a:pPr>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Bibliography</a:t>
            </a:r>
          </a:p>
        </p:txBody>
      </p:sp>
      <p:sp>
        <p:nvSpPr>
          <p:cNvPr id="24578" name="Content Placeholder 2"/>
          <p:cNvSpPr>
            <a:spLocks noGrp="1"/>
          </p:cNvSpPr>
          <p:nvPr>
            <p:ph idx="1"/>
          </p:nvPr>
        </p:nvSpPr>
        <p:spPr>
          <a:xfrm>
            <a:off x="457200" y="2057400"/>
            <a:ext cx="8229600" cy="4525963"/>
          </a:xfrm>
        </p:spPr>
        <p:txBody>
          <a:bodyPr/>
          <a:lstStyle/>
          <a:p>
            <a:pPr>
              <a:buFont typeface="Wingdings 2" pitchFamily="18" charset="2"/>
              <a:buNone/>
            </a:pPr>
            <a:r>
              <a:rPr lang="en-US" sz="1200" smtClean="0">
                <a:hlinkClick r:id="rId2"/>
              </a:rPr>
              <a:t>http://answers.ask.com/Society/Government_and_Law/what_kind_of_government_does_brazil_have</a:t>
            </a:r>
            <a:endParaRPr lang="en-US" sz="1200" smtClean="0"/>
          </a:p>
          <a:p>
            <a:pPr>
              <a:buFont typeface="Wingdings 2" pitchFamily="18" charset="2"/>
              <a:buNone/>
            </a:pPr>
            <a:r>
              <a:rPr lang="en-US" sz="1200" smtClean="0">
                <a:hlinkClick r:id="rId3"/>
              </a:rPr>
              <a:t>http://www.brazilianfauna.com/braziliananimals.php</a:t>
            </a:r>
            <a:endParaRPr lang="en-US" sz="1200" smtClean="0"/>
          </a:p>
          <a:p>
            <a:pPr>
              <a:buFont typeface="Wingdings 2" pitchFamily="18" charset="2"/>
              <a:buNone/>
            </a:pPr>
            <a:r>
              <a:rPr lang="en-US" sz="1200" smtClean="0">
                <a:hlinkClick r:id="rId4"/>
              </a:rPr>
              <a:t>http://en.wikipedia.org/wiki/Culture_of_Brazil</a:t>
            </a:r>
            <a:endParaRPr lang="en-US" sz="1200" smtClean="0"/>
          </a:p>
          <a:p>
            <a:pPr>
              <a:buFont typeface="Wingdings 2" pitchFamily="18" charset="2"/>
              <a:buNone/>
            </a:pPr>
            <a:r>
              <a:rPr lang="en-US" sz="1200" smtClean="0">
                <a:hlinkClick r:id="rId5"/>
              </a:rPr>
              <a:t>http://en.wikipedia.org/wiki/List_of_largest_cities_in_Brazil</a:t>
            </a:r>
            <a:endParaRPr lang="en-US" sz="1200" smtClean="0"/>
          </a:p>
          <a:p>
            <a:pPr>
              <a:buFont typeface="Wingdings 2" pitchFamily="18" charset="2"/>
              <a:buNone/>
            </a:pPr>
            <a:r>
              <a:rPr lang="en-US" sz="1200" smtClean="0">
                <a:hlinkClick r:id="rId6"/>
              </a:rPr>
              <a:t>http://en.wikipedia.org/wiki/Brazil</a:t>
            </a:r>
            <a:endParaRPr lang="en-US" sz="1200" smtClean="0"/>
          </a:p>
          <a:p>
            <a:pPr>
              <a:buFont typeface="Wingdings 2" pitchFamily="18" charset="2"/>
              <a:buNone/>
            </a:pPr>
            <a:r>
              <a:rPr lang="en-US" sz="1200" smtClean="0">
                <a:hlinkClick r:id="rId7"/>
              </a:rPr>
              <a:t>http://geography.about.com/od/specificplacesofinterest/a/geographyofbraz.htm</a:t>
            </a:r>
            <a:endParaRPr lang="en-US" sz="1200" smtClean="0"/>
          </a:p>
          <a:p>
            <a:pPr>
              <a:buFont typeface="Wingdings 2" pitchFamily="18" charset="2"/>
              <a:buNone/>
            </a:pPr>
            <a:r>
              <a:rPr lang="en-US" sz="1200" smtClean="0">
                <a:hlinkClick r:id="rId8"/>
              </a:rPr>
              <a:t>http://en.wikipedia.org/wiki/Tourism_in_Brazil</a:t>
            </a:r>
            <a:endParaRPr lang="en-US" sz="1200" smtClean="0"/>
          </a:p>
          <a:p>
            <a:pPr>
              <a:buFont typeface="Wingdings 2" pitchFamily="18" charset="2"/>
              <a:buNone/>
            </a:pPr>
            <a:r>
              <a:rPr lang="en-US" sz="1200" smtClean="0">
                <a:hlinkClick r:id="rId9"/>
              </a:rPr>
              <a:t>http://www.funtrivia.com/en/Geography/Brazil-8275.html</a:t>
            </a:r>
            <a:r>
              <a:rPr lang="en-US" sz="1200" smtClean="0"/>
              <a:t> </a:t>
            </a:r>
          </a:p>
          <a:p>
            <a:pPr>
              <a:buFont typeface="Wingdings 2" pitchFamily="18" charset="2"/>
              <a:buNone/>
            </a:pPr>
            <a:endParaRPr lang="en-US" sz="1200" smtClean="0"/>
          </a:p>
          <a:p>
            <a:pPr>
              <a:buFont typeface="Wingdings 2" pitchFamily="18" charset="2"/>
              <a:buNone/>
            </a:pPr>
            <a:endParaRPr lang="en-US" sz="1200" smtClean="0"/>
          </a:p>
          <a:p>
            <a:pPr>
              <a:buFont typeface="Wingdings 2" pitchFamily="18" charset="2"/>
              <a:buNone/>
            </a:pPr>
            <a:endParaRPr lang="en-US" sz="1200" smtClean="0"/>
          </a:p>
          <a:p>
            <a:pPr>
              <a:buFont typeface="Wingdings 2" pitchFamily="18" charset="2"/>
              <a:buNone/>
            </a:pPr>
            <a:endParaRPr lang="en-US" sz="1200" smtClean="0"/>
          </a:p>
          <a:p>
            <a:pPr>
              <a:buFont typeface="Wingdings 2" pitchFamily="18" charset="2"/>
              <a:buNone/>
            </a:pPr>
            <a:endParaRPr lang="en-US" sz="1200" smtClean="0"/>
          </a:p>
          <a:p>
            <a:pPr>
              <a:buFont typeface="Wingdings 2" pitchFamily="18" charset="2"/>
              <a:buNone/>
            </a:pPr>
            <a:endParaRPr lang="en-US" sz="1200" smtClean="0"/>
          </a:p>
          <a:p>
            <a:pPr>
              <a:buFont typeface="Wingdings 2" pitchFamily="18" charset="2"/>
              <a:buNone/>
            </a:pPr>
            <a:endParaRPr lang="en-US" sz="12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smtClean="0"/>
              <a:t>Animals</a:t>
            </a:r>
          </a:p>
        </p:txBody>
      </p:sp>
      <p:sp>
        <p:nvSpPr>
          <p:cNvPr id="14338" name="Content Placeholder 2"/>
          <p:cNvSpPr>
            <a:spLocks noGrp="1"/>
          </p:cNvSpPr>
          <p:nvPr>
            <p:ph idx="1"/>
          </p:nvPr>
        </p:nvSpPr>
        <p:spPr/>
        <p:txBody>
          <a:bodyPr/>
          <a:lstStyle/>
          <a:p>
            <a:pPr>
              <a:buFont typeface="Wingdings 2" pitchFamily="18" charset="2"/>
              <a:buNone/>
            </a:pPr>
            <a:r>
              <a:rPr lang="en-US" smtClean="0"/>
              <a:t>1. Squirrel monkey- 24% of squirrel monkeys have been tested positive for Malaria.</a:t>
            </a:r>
          </a:p>
          <a:p>
            <a:pPr>
              <a:buFont typeface="Wingdings 2" pitchFamily="18" charset="2"/>
              <a:buNone/>
            </a:pPr>
            <a:r>
              <a:rPr lang="en-US" smtClean="0"/>
              <a:t>2. Giant Armadillo- Giant Armadillos live for 12-15 years. </a:t>
            </a:r>
          </a:p>
          <a:p>
            <a:pPr>
              <a:buFont typeface="Wingdings 2" pitchFamily="18" charset="2"/>
              <a:buNone/>
            </a:pPr>
            <a:r>
              <a:rPr lang="en-US" smtClean="0"/>
              <a:t>3.Sloth- A sloth can turn its head 270 degrees and hold it nearly straight up while its body is hanging upside down.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Brazil Photos</a:t>
            </a:r>
          </a:p>
        </p:txBody>
      </p:sp>
      <p:pic>
        <p:nvPicPr>
          <p:cNvPr id="15362" name="Picture 2" descr="http://i.a.cnn.net/si/2007/writers/tim_vickery/10/01/brazilian.women/p1_brazil_1001.jpg"/>
          <p:cNvPicPr>
            <a:picLocks noChangeAspect="1" noChangeArrowheads="1"/>
          </p:cNvPicPr>
          <p:nvPr/>
        </p:nvPicPr>
        <p:blipFill>
          <a:blip r:embed="rId2" cstate="print"/>
          <a:srcRect/>
          <a:stretch>
            <a:fillRect/>
          </a:stretch>
        </p:blipFill>
        <p:spPr bwMode="auto">
          <a:xfrm>
            <a:off x="304800" y="609600"/>
            <a:ext cx="1371600" cy="1981200"/>
          </a:xfrm>
          <a:prstGeom prst="rect">
            <a:avLst/>
          </a:prstGeom>
          <a:noFill/>
          <a:ln w="9525">
            <a:noFill/>
            <a:miter lim="800000"/>
            <a:headEnd/>
            <a:tailEnd/>
          </a:ln>
        </p:spPr>
      </p:pic>
      <p:sp>
        <p:nvSpPr>
          <p:cNvPr id="15363" name="TextBox 4"/>
          <p:cNvSpPr txBox="1">
            <a:spLocks noChangeArrowheads="1"/>
          </p:cNvSpPr>
          <p:nvPr/>
        </p:nvSpPr>
        <p:spPr bwMode="auto">
          <a:xfrm>
            <a:off x="2057400" y="1524000"/>
            <a:ext cx="5334000" cy="369888"/>
          </a:xfrm>
          <a:prstGeom prst="rect">
            <a:avLst/>
          </a:prstGeom>
          <a:noFill/>
          <a:ln w="9525">
            <a:noFill/>
            <a:miter lim="800000"/>
            <a:headEnd/>
            <a:tailEnd/>
          </a:ln>
        </p:spPr>
        <p:txBody>
          <a:bodyPr>
            <a:spAutoFit/>
          </a:bodyPr>
          <a:lstStyle/>
          <a:p>
            <a:r>
              <a:rPr lang="en-US">
                <a:latin typeface="Constantia" pitchFamily="18" charset="0"/>
              </a:rPr>
              <a:t>Brazils most popular sport is Soccer.</a:t>
            </a:r>
          </a:p>
        </p:txBody>
      </p:sp>
      <p:pic>
        <p:nvPicPr>
          <p:cNvPr id="15364" name="Picture 4" descr="http://www.putnam.k12.ga.us/pcms/teachers/wrakosnik/studentwebsites/fall2004/kenej/Images/Iguassu%20Falls.jpg"/>
          <p:cNvPicPr>
            <a:picLocks noChangeAspect="1" noChangeArrowheads="1"/>
          </p:cNvPicPr>
          <p:nvPr/>
        </p:nvPicPr>
        <p:blipFill>
          <a:blip r:embed="rId3" cstate="print"/>
          <a:srcRect/>
          <a:stretch>
            <a:fillRect/>
          </a:stretch>
        </p:blipFill>
        <p:spPr bwMode="auto">
          <a:xfrm>
            <a:off x="304800" y="2667000"/>
            <a:ext cx="2286000" cy="1524000"/>
          </a:xfrm>
          <a:prstGeom prst="rect">
            <a:avLst/>
          </a:prstGeom>
          <a:noFill/>
          <a:ln w="9525">
            <a:noFill/>
            <a:miter lim="800000"/>
            <a:headEnd/>
            <a:tailEnd/>
          </a:ln>
        </p:spPr>
      </p:pic>
      <p:sp>
        <p:nvSpPr>
          <p:cNvPr id="15365" name="TextBox 7"/>
          <p:cNvSpPr txBox="1">
            <a:spLocks noChangeArrowheads="1"/>
          </p:cNvSpPr>
          <p:nvPr/>
        </p:nvSpPr>
        <p:spPr bwMode="auto">
          <a:xfrm>
            <a:off x="2895600" y="3048000"/>
            <a:ext cx="5486400" cy="369888"/>
          </a:xfrm>
          <a:prstGeom prst="rect">
            <a:avLst/>
          </a:prstGeom>
          <a:noFill/>
          <a:ln w="9525">
            <a:noFill/>
            <a:miter lim="800000"/>
            <a:headEnd/>
            <a:tailEnd/>
          </a:ln>
        </p:spPr>
        <p:txBody>
          <a:bodyPr>
            <a:spAutoFit/>
          </a:bodyPr>
          <a:lstStyle/>
          <a:p>
            <a:r>
              <a:rPr lang="en-US">
                <a:latin typeface="Constantia" pitchFamily="18" charset="0"/>
              </a:rPr>
              <a:t>The Iguassu Falls in Brazil is a very big tourist attraction. </a:t>
            </a:r>
          </a:p>
        </p:txBody>
      </p:sp>
      <p:pic>
        <p:nvPicPr>
          <p:cNvPr id="15366" name="Picture 2" descr="Christ the Redeemer, Corcovado, Rio de Janeiro, Rio de Janeiro, Brazil">
            <a:hlinkClick r:id="rId4"/>
          </p:cNvPr>
          <p:cNvPicPr>
            <a:picLocks noChangeAspect="1" noChangeArrowheads="1"/>
          </p:cNvPicPr>
          <p:nvPr/>
        </p:nvPicPr>
        <p:blipFill>
          <a:blip r:embed="rId5" cstate="print"/>
          <a:srcRect/>
          <a:stretch>
            <a:fillRect/>
          </a:stretch>
        </p:blipFill>
        <p:spPr bwMode="auto">
          <a:xfrm>
            <a:off x="228600" y="4267200"/>
            <a:ext cx="2057400" cy="2438400"/>
          </a:xfrm>
          <a:prstGeom prst="rect">
            <a:avLst/>
          </a:prstGeom>
          <a:noFill/>
          <a:ln w="9525">
            <a:noFill/>
            <a:miter lim="800000"/>
            <a:headEnd/>
            <a:tailEnd/>
          </a:ln>
        </p:spPr>
      </p:pic>
      <p:sp>
        <p:nvSpPr>
          <p:cNvPr id="15367" name="TextBox 8"/>
          <p:cNvSpPr txBox="1">
            <a:spLocks noChangeArrowheads="1"/>
          </p:cNvSpPr>
          <p:nvPr/>
        </p:nvSpPr>
        <p:spPr bwMode="auto">
          <a:xfrm>
            <a:off x="2743200" y="4876800"/>
            <a:ext cx="6019800" cy="646113"/>
          </a:xfrm>
          <a:prstGeom prst="rect">
            <a:avLst/>
          </a:prstGeom>
          <a:noFill/>
          <a:ln w="9525">
            <a:noFill/>
            <a:miter lim="800000"/>
            <a:headEnd/>
            <a:tailEnd/>
          </a:ln>
        </p:spPr>
        <p:txBody>
          <a:bodyPr>
            <a:spAutoFit/>
          </a:bodyPr>
          <a:lstStyle/>
          <a:p>
            <a:r>
              <a:rPr lang="en-US">
                <a:latin typeface="Constantia" pitchFamily="18" charset="0"/>
              </a:rPr>
              <a:t>This is a statue of Christ the Redeemer. It’s located in Fortaleza, Brazil.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Brazilian authors</a:t>
            </a:r>
          </a:p>
        </p:txBody>
      </p:sp>
      <p:sp>
        <p:nvSpPr>
          <p:cNvPr id="16386" name="Content Placeholder 2"/>
          <p:cNvSpPr>
            <a:spLocks noGrp="1"/>
          </p:cNvSpPr>
          <p:nvPr>
            <p:ph idx="1"/>
          </p:nvPr>
        </p:nvSpPr>
        <p:spPr/>
        <p:txBody>
          <a:bodyPr/>
          <a:lstStyle/>
          <a:p>
            <a:pPr>
              <a:buFont typeface="Wingdings 2" pitchFamily="18" charset="2"/>
              <a:buNone/>
            </a:pPr>
            <a:r>
              <a:rPr lang="en-US" smtClean="0"/>
              <a:t>1. Jorge Amado- He wrote poems. He wrote </a:t>
            </a:r>
            <a:r>
              <a:rPr lang="en-US" i="1" smtClean="0"/>
              <a:t>Gabriela</a:t>
            </a:r>
            <a:r>
              <a:rPr lang="en-US" smtClean="0"/>
              <a:t>.</a:t>
            </a:r>
          </a:p>
          <a:p>
            <a:pPr>
              <a:buFont typeface="Wingdings 2" pitchFamily="18" charset="2"/>
              <a:buNone/>
            </a:pPr>
            <a:r>
              <a:rPr lang="en-US" smtClean="0"/>
              <a:t>2. Joyce Cavalccante- She wrote novels, short stories, and she was also a journalist. She wrote </a:t>
            </a:r>
            <a:r>
              <a:rPr lang="en-US" i="1" smtClean="0"/>
              <a:t>The Devil Sucking Mango</a:t>
            </a:r>
            <a:r>
              <a:rPr lang="en-US" smtClean="0"/>
              <a:t>.</a:t>
            </a:r>
          </a:p>
          <a:p>
            <a:pPr>
              <a:buFont typeface="Wingdings 2" pitchFamily="18" charset="2"/>
              <a:buNone/>
            </a:pPr>
            <a:r>
              <a:rPr lang="en-US" smtClean="0"/>
              <a:t>3. Joao Guimaraes Rosa- He was a short story writer but he also wrote some novels. One of his stories was </a:t>
            </a:r>
            <a:r>
              <a:rPr lang="en-US" i="1" smtClean="0"/>
              <a:t>The Devil To Pay In The Backlands.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Government</a:t>
            </a:r>
          </a:p>
        </p:txBody>
      </p:sp>
      <p:sp>
        <p:nvSpPr>
          <p:cNvPr id="17410" name="Content Placeholder 2"/>
          <p:cNvSpPr>
            <a:spLocks noGrp="1"/>
          </p:cNvSpPr>
          <p:nvPr>
            <p:ph idx="1"/>
          </p:nvPr>
        </p:nvSpPr>
        <p:spPr/>
        <p:txBody>
          <a:bodyPr/>
          <a:lstStyle/>
          <a:p>
            <a:pPr>
              <a:buFont typeface="Wingdings 2" pitchFamily="18" charset="2"/>
              <a:buNone/>
            </a:pPr>
            <a:r>
              <a:rPr lang="en-US" smtClean="0"/>
              <a:t>The government for Brazil is a democracy. The level of freedom and control has varied depending on the regime in power. Freedom is usually inversely related to the liberalness of the regime.  It consists of the executive branch, chief of state, vice president, and president.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Large Cities. </a:t>
            </a:r>
          </a:p>
        </p:txBody>
      </p:sp>
      <p:sp>
        <p:nvSpPr>
          <p:cNvPr id="18434" name="Content Placeholder 2"/>
          <p:cNvSpPr>
            <a:spLocks noGrp="1"/>
          </p:cNvSpPr>
          <p:nvPr>
            <p:ph idx="1"/>
          </p:nvPr>
        </p:nvSpPr>
        <p:spPr/>
        <p:txBody>
          <a:bodyPr/>
          <a:lstStyle/>
          <a:p>
            <a:pPr>
              <a:buFont typeface="Wingdings 2" pitchFamily="18" charset="2"/>
              <a:buNone/>
            </a:pPr>
            <a:r>
              <a:rPr lang="en-US" smtClean="0"/>
              <a:t>3 large cities are,</a:t>
            </a:r>
          </a:p>
          <a:p>
            <a:r>
              <a:rPr lang="en-US" smtClean="0"/>
              <a:t>Sao Paulo</a:t>
            </a:r>
          </a:p>
          <a:p>
            <a:r>
              <a:rPr lang="en-US" smtClean="0"/>
              <a:t>Rio de Janeiro</a:t>
            </a:r>
          </a:p>
          <a:p>
            <a:r>
              <a:rPr lang="en-US" smtClean="0"/>
              <a:t>Salvador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Culture</a:t>
            </a:r>
          </a:p>
        </p:txBody>
      </p:sp>
      <p:sp>
        <p:nvSpPr>
          <p:cNvPr id="19458" name="Content Placeholder 2"/>
          <p:cNvSpPr>
            <a:spLocks noGrp="1"/>
          </p:cNvSpPr>
          <p:nvPr>
            <p:ph idx="1"/>
          </p:nvPr>
        </p:nvSpPr>
        <p:spPr/>
        <p:txBody>
          <a:bodyPr/>
          <a:lstStyle/>
          <a:p>
            <a:pPr>
              <a:buFont typeface="Wingdings 2" pitchFamily="18" charset="2"/>
              <a:buNone/>
            </a:pPr>
            <a:r>
              <a:rPr lang="en-US" smtClean="0"/>
              <a:t>Brazilian culture is very diverse. An ethnic and cultural mixing occurred in the colonial period between native Americans, Portuguese, and Africans. The core culture of Brazil came from Portuguese culture because of strong colonial ties with the Portuguese empire.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Tourist Attractions</a:t>
            </a:r>
          </a:p>
        </p:txBody>
      </p:sp>
      <p:sp>
        <p:nvSpPr>
          <p:cNvPr id="3" name="Content Placeholder 2"/>
          <p:cNvSpPr>
            <a:spLocks noGrp="1"/>
          </p:cNvSpPr>
          <p:nvPr>
            <p:ph idx="1"/>
          </p:nvPr>
        </p:nvSpPr>
        <p:spPr>
          <a:xfrm>
            <a:off x="2895600" y="3276600"/>
            <a:ext cx="5257800" cy="792163"/>
          </a:xfrm>
        </p:spPr>
        <p:txBody>
          <a:bodyPr>
            <a:normAutofit fontScale="85000" lnSpcReduction="10000"/>
          </a:bodyPr>
          <a:lstStyle/>
          <a:p>
            <a:pPr marL="274320" indent="-274320" fontAlgn="auto">
              <a:spcAft>
                <a:spcPts val="0"/>
              </a:spcAft>
              <a:buClr>
                <a:schemeClr val="accent3"/>
              </a:buClr>
              <a:buFont typeface="Wingdings 2"/>
              <a:buNone/>
              <a:defRPr/>
            </a:pPr>
            <a:r>
              <a:rPr lang="en-US" dirty="0" smtClean="0"/>
              <a:t>Sao Paulo is the most visited city in Brazil for foreign tourists on business trips. </a:t>
            </a:r>
            <a:endParaRPr lang="en-US" dirty="0"/>
          </a:p>
        </p:txBody>
      </p:sp>
      <p:pic>
        <p:nvPicPr>
          <p:cNvPr id="20483" name="Picture 2" descr="File:Rio de Janeiro Helicoptero 49 Feb 2006 zoom.jpg">
            <a:hlinkClick r:id="rId2"/>
          </p:cNvPr>
          <p:cNvPicPr>
            <a:picLocks noChangeAspect="1" noChangeArrowheads="1"/>
          </p:cNvPicPr>
          <p:nvPr/>
        </p:nvPicPr>
        <p:blipFill>
          <a:blip r:embed="rId3" cstate="print"/>
          <a:srcRect/>
          <a:stretch>
            <a:fillRect/>
          </a:stretch>
        </p:blipFill>
        <p:spPr bwMode="auto">
          <a:xfrm>
            <a:off x="6477000" y="1066800"/>
            <a:ext cx="1905000" cy="2209800"/>
          </a:xfrm>
          <a:prstGeom prst="rect">
            <a:avLst/>
          </a:prstGeom>
          <a:noFill/>
          <a:ln w="9525">
            <a:noFill/>
            <a:miter lim="800000"/>
            <a:headEnd/>
            <a:tailEnd/>
          </a:ln>
        </p:spPr>
      </p:pic>
      <p:sp>
        <p:nvSpPr>
          <p:cNvPr id="20484" name="TextBox 4"/>
          <p:cNvSpPr txBox="1">
            <a:spLocks noChangeArrowheads="1"/>
          </p:cNvSpPr>
          <p:nvPr/>
        </p:nvSpPr>
        <p:spPr bwMode="auto">
          <a:xfrm>
            <a:off x="838200" y="1752600"/>
            <a:ext cx="5486400" cy="646113"/>
          </a:xfrm>
          <a:prstGeom prst="rect">
            <a:avLst/>
          </a:prstGeom>
          <a:noFill/>
          <a:ln w="9525">
            <a:noFill/>
            <a:miter lim="800000"/>
            <a:headEnd/>
            <a:tailEnd/>
          </a:ln>
        </p:spPr>
        <p:txBody>
          <a:bodyPr>
            <a:spAutoFit/>
          </a:bodyPr>
          <a:lstStyle/>
          <a:p>
            <a:r>
              <a:rPr lang="en-US">
                <a:latin typeface="Constantia" pitchFamily="18" charset="0"/>
              </a:rPr>
              <a:t>Rio de Janeiro is the most visited city in Brazil for foreign tourists.</a:t>
            </a:r>
          </a:p>
        </p:txBody>
      </p:sp>
      <p:pic>
        <p:nvPicPr>
          <p:cNvPr id="20485" name="Picture 4" descr="File:Ponte estaiada Octavio Frias - Sao Paulo.jpg">
            <a:hlinkClick r:id="rId4"/>
          </p:cNvPr>
          <p:cNvPicPr>
            <a:picLocks noChangeAspect="1" noChangeArrowheads="1"/>
          </p:cNvPicPr>
          <p:nvPr/>
        </p:nvPicPr>
        <p:blipFill>
          <a:blip r:embed="rId5" cstate="print"/>
          <a:srcRect/>
          <a:stretch>
            <a:fillRect/>
          </a:stretch>
        </p:blipFill>
        <p:spPr bwMode="auto">
          <a:xfrm>
            <a:off x="457200" y="2895600"/>
            <a:ext cx="2362200" cy="1447800"/>
          </a:xfrm>
          <a:prstGeom prst="rect">
            <a:avLst/>
          </a:prstGeom>
          <a:noFill/>
          <a:ln w="9525">
            <a:noFill/>
            <a:miter lim="800000"/>
            <a:headEnd/>
            <a:tailEnd/>
          </a:ln>
        </p:spPr>
      </p:pic>
      <p:pic>
        <p:nvPicPr>
          <p:cNvPr id="20486" name="Picture 6" descr="http://peakwater.org/wp-content/uploads/2010/12/rainforest2.jpg"/>
          <p:cNvPicPr>
            <a:picLocks noChangeAspect="1" noChangeArrowheads="1"/>
          </p:cNvPicPr>
          <p:nvPr/>
        </p:nvPicPr>
        <p:blipFill>
          <a:blip r:embed="rId6" cstate="print"/>
          <a:srcRect/>
          <a:stretch>
            <a:fillRect/>
          </a:stretch>
        </p:blipFill>
        <p:spPr bwMode="auto">
          <a:xfrm>
            <a:off x="5867400" y="4648200"/>
            <a:ext cx="2886075" cy="1809750"/>
          </a:xfrm>
          <a:prstGeom prst="rect">
            <a:avLst/>
          </a:prstGeom>
          <a:noFill/>
          <a:ln w="9525">
            <a:noFill/>
            <a:miter lim="800000"/>
            <a:headEnd/>
            <a:tailEnd/>
          </a:ln>
        </p:spPr>
      </p:pic>
      <p:sp>
        <p:nvSpPr>
          <p:cNvPr id="20487" name="TextBox 7"/>
          <p:cNvSpPr txBox="1">
            <a:spLocks noChangeArrowheads="1"/>
          </p:cNvSpPr>
          <p:nvPr/>
        </p:nvSpPr>
        <p:spPr bwMode="auto">
          <a:xfrm>
            <a:off x="381000" y="5105400"/>
            <a:ext cx="4876800" cy="646113"/>
          </a:xfrm>
          <a:prstGeom prst="rect">
            <a:avLst/>
          </a:prstGeom>
          <a:noFill/>
          <a:ln w="9525">
            <a:noFill/>
            <a:miter lim="800000"/>
            <a:headEnd/>
            <a:tailEnd/>
          </a:ln>
        </p:spPr>
        <p:txBody>
          <a:bodyPr>
            <a:spAutoFit/>
          </a:bodyPr>
          <a:lstStyle/>
          <a:p>
            <a:r>
              <a:rPr lang="en-US">
                <a:latin typeface="Constantia" pitchFamily="18" charset="0"/>
              </a:rPr>
              <a:t>The Amazon Rainforest is also a popular tourist attraction.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History</a:t>
            </a:r>
          </a:p>
        </p:txBody>
      </p:sp>
      <p:sp>
        <p:nvSpPr>
          <p:cNvPr id="21506" name="Content Placeholder 2"/>
          <p:cNvSpPr>
            <a:spLocks noGrp="1"/>
          </p:cNvSpPr>
          <p:nvPr>
            <p:ph idx="1"/>
          </p:nvPr>
        </p:nvSpPr>
        <p:spPr/>
        <p:txBody>
          <a:bodyPr/>
          <a:lstStyle/>
          <a:p>
            <a:pPr>
              <a:buFont typeface="Wingdings 2" pitchFamily="18" charset="2"/>
              <a:buNone/>
            </a:pPr>
            <a:r>
              <a:rPr lang="en-US" smtClean="0"/>
              <a:t>From the 16-19</a:t>
            </a:r>
            <a:r>
              <a:rPr lang="en-US" baseline="30000" smtClean="0"/>
              <a:t>th</a:t>
            </a:r>
            <a:r>
              <a:rPr lang="en-US" smtClean="0"/>
              <a:t> centuries, Brazil was a colony of Portugal. On September 7</a:t>
            </a:r>
            <a:r>
              <a:rPr lang="en-US" baseline="30000" smtClean="0"/>
              <a:t>th</a:t>
            </a:r>
            <a:r>
              <a:rPr lang="en-US" smtClean="0"/>
              <a:t>, 1822, the country declared its independence from Portugal and became a constitutional monarchy, the Empire of Brazil. The land now called Brazil, was first discovered by Vicente Yanez Pinzon.</a:t>
            </a:r>
          </a:p>
          <a:p>
            <a:pPr>
              <a:buFont typeface="Wingdings 2" pitchFamily="18" charset="2"/>
              <a:buNone/>
            </a:pPr>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69</TotalTime>
  <Words>429</Words>
  <Application>Microsoft Office PowerPoint</Application>
  <PresentationFormat>On-screen Show (4:3)</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Brazil</vt:lpstr>
      <vt:lpstr>Animals</vt:lpstr>
      <vt:lpstr>Brazil Photos</vt:lpstr>
      <vt:lpstr>Brazilian authors</vt:lpstr>
      <vt:lpstr>Government</vt:lpstr>
      <vt:lpstr>Large Cities. </vt:lpstr>
      <vt:lpstr>Culture</vt:lpstr>
      <vt:lpstr>Tourist Attractions</vt:lpstr>
      <vt:lpstr>History</vt:lpstr>
      <vt:lpstr>Geography/Topography</vt:lpstr>
      <vt:lpstr>Fun facts</vt:lpstr>
      <vt:lpstr>Bibliography</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Brazil</dc:title>
  <dc:creator>954296</dc:creator>
  <cp:lastModifiedBy>JSEAQUIS</cp:lastModifiedBy>
  <cp:revision>9</cp:revision>
  <dcterms:created xsi:type="dcterms:W3CDTF">2011-02-01T19:41:54Z</dcterms:created>
  <dcterms:modified xsi:type="dcterms:W3CDTF">2011-02-10T21:23:30Z</dcterms:modified>
</cp:coreProperties>
</file>