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C103B0D-8047-4B96-A08B-2DC4A108294D}" type="datetimeFigureOut">
              <a:rPr lang="en-US" smtClean="0"/>
              <a:pPr/>
              <a:t>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6B3CD99-AF17-4C59-9EB7-CBC2401A1A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Buenos Aires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By: Nichole Torgerson</a:t>
            </a:r>
            <a:endParaRPr lang="en-US" dirty="0"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Ravie" pitchFamily="82" charset="0"/>
              </a:rPr>
              <a:t>Buenos Aires, Argentina</a:t>
            </a:r>
            <a:endParaRPr lang="en-US" sz="3600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Buenos Aires is known as the gateway to Argentina.</a:t>
            </a:r>
          </a:p>
          <a:p>
            <a:r>
              <a:rPr lang="en-US" dirty="0" smtClean="0"/>
              <a:t>It is </a:t>
            </a:r>
            <a:r>
              <a:rPr lang="en-US" dirty="0" smtClean="0"/>
              <a:t>the capital of Argentina. </a:t>
            </a:r>
            <a:endParaRPr lang="en-US" dirty="0"/>
          </a:p>
          <a:p>
            <a:r>
              <a:rPr lang="en-US" dirty="0" smtClean="0"/>
              <a:t>It is also the largest city </a:t>
            </a:r>
            <a:r>
              <a:rPr lang="en-US" dirty="0" smtClean="0"/>
              <a:t>in </a:t>
            </a:r>
            <a:r>
              <a:rPr lang="en-US" dirty="0" smtClean="0"/>
              <a:t>Argentina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Buenos Aires is </a:t>
            </a:r>
            <a:r>
              <a:rPr lang="en-US" dirty="0" smtClean="0"/>
              <a:t>the </a:t>
            </a:r>
            <a:r>
              <a:rPr lang="en-US" dirty="0" smtClean="0"/>
              <a:t>commercial</a:t>
            </a:r>
            <a:r>
              <a:rPr lang="en-US" dirty="0" smtClean="0"/>
              <a:t>, industrial, cultural, and political capital of the country.</a:t>
            </a:r>
          </a:p>
        </p:txBody>
      </p:sp>
      <p:pic>
        <p:nvPicPr>
          <p:cNvPr id="6146" name="Picture 2" descr="http://t1.gstatic.com/images?q=tbn:ANd9GcRHB3Blk7D8UR26cG8qILP2wDjtNCc_3iES-Jq4tq7BV0q6IxkH4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3505200" cy="3319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avie" pitchFamily="82" charset="0"/>
              </a:rPr>
              <a:t>Population of Buenos Aires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</a:t>
            </a:r>
            <a:r>
              <a:rPr lang="en-US" dirty="0" smtClean="0"/>
              <a:t> population of Buenos Aires </a:t>
            </a:r>
            <a:r>
              <a:rPr lang="en-US" dirty="0" smtClean="0"/>
              <a:t>is </a:t>
            </a:r>
            <a:r>
              <a:rPr lang="en-US" dirty="0" smtClean="0"/>
              <a:t>greater </a:t>
            </a:r>
            <a:r>
              <a:rPr lang="en-US" dirty="0" smtClean="0"/>
              <a:t>than 13 </a:t>
            </a:r>
            <a:r>
              <a:rPr lang="en-US" dirty="0" smtClean="0"/>
              <a:t>million. </a:t>
            </a:r>
            <a:endParaRPr lang="en-US" dirty="0" smtClean="0"/>
          </a:p>
          <a:p>
            <a:r>
              <a:rPr lang="en-US" dirty="0" smtClean="0"/>
              <a:t>The majority of the </a:t>
            </a:r>
            <a:r>
              <a:rPr lang="en-US" dirty="0" smtClean="0"/>
              <a:t>people in the city of Buenos Aires came from the counties of </a:t>
            </a:r>
            <a:r>
              <a:rPr lang="en-US" dirty="0" smtClean="0"/>
              <a:t>Spain and Italy. </a:t>
            </a:r>
            <a:r>
              <a:rPr lang="en-US" dirty="0" smtClean="0"/>
              <a:t>However some of the people came from other European  </a:t>
            </a:r>
            <a:r>
              <a:rPr lang="en-US" dirty="0" smtClean="0"/>
              <a:t>countries </a:t>
            </a:r>
            <a:r>
              <a:rPr lang="en-US" dirty="0" smtClean="0"/>
              <a:t>such as: Germany</a:t>
            </a:r>
            <a:r>
              <a:rPr lang="en-US" dirty="0" smtClean="0"/>
              <a:t>, Portugal, Poland, Ireland, France, England, Croatia, and Wales.</a:t>
            </a:r>
          </a:p>
          <a:p>
            <a:r>
              <a:rPr lang="en-US" dirty="0" smtClean="0"/>
              <a:t>Buenos Aires also has a small population of citizens from the Japanese, Arabian, </a:t>
            </a:r>
            <a:r>
              <a:rPr lang="en-US" dirty="0" smtClean="0"/>
              <a:t>Armenians, Chinese, and </a:t>
            </a:r>
            <a:r>
              <a:rPr lang="en-US" dirty="0" smtClean="0"/>
              <a:t>Korean cultures.</a:t>
            </a:r>
            <a:endParaRPr lang="en-US" dirty="0" smtClean="0"/>
          </a:p>
          <a:p>
            <a:r>
              <a:rPr lang="en-US" dirty="0" smtClean="0"/>
              <a:t>Spanish is the main </a:t>
            </a:r>
            <a:r>
              <a:rPr lang="en-US" dirty="0" smtClean="0"/>
              <a:t>language </a:t>
            </a:r>
            <a:r>
              <a:rPr lang="en-US" dirty="0" smtClean="0"/>
              <a:t>spoken </a:t>
            </a:r>
            <a:r>
              <a:rPr lang="en-US" dirty="0" smtClean="0"/>
              <a:t>in </a:t>
            </a:r>
            <a:r>
              <a:rPr lang="en-US" dirty="0" smtClean="0"/>
              <a:t>Buenos Aires.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ba-walking-tours.com/BAWT_Guides_Coll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05000"/>
            <a:ext cx="37338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avie" pitchFamily="82" charset="0"/>
              </a:rPr>
              <a:t>Climate and Weather of Buenos Aries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4900" dirty="0" smtClean="0"/>
              <a:t>The climate </a:t>
            </a:r>
            <a:r>
              <a:rPr lang="en-US" sz="4900" dirty="0" smtClean="0"/>
              <a:t>of Buenos Aires is </a:t>
            </a:r>
            <a:r>
              <a:rPr lang="en-US" sz="4900" dirty="0" smtClean="0"/>
              <a:t>mild all year round. </a:t>
            </a:r>
            <a:endParaRPr lang="en-US" sz="4900" dirty="0" smtClean="0"/>
          </a:p>
          <a:p>
            <a:r>
              <a:rPr lang="en-US" sz="4900" dirty="0" smtClean="0"/>
              <a:t>Buenos </a:t>
            </a:r>
            <a:r>
              <a:rPr lang="en-US" sz="4900" dirty="0" smtClean="0"/>
              <a:t>Aires </a:t>
            </a:r>
            <a:r>
              <a:rPr lang="en-US" sz="4900" dirty="0" smtClean="0"/>
              <a:t>is humid </a:t>
            </a:r>
            <a:r>
              <a:rPr lang="en-US" sz="4900" dirty="0" smtClean="0"/>
              <a:t>w</a:t>
            </a:r>
            <a:r>
              <a:rPr lang="en-US" sz="4900" dirty="0" smtClean="0"/>
              <a:t>here extreme hot and cold days are very rare.</a:t>
            </a:r>
          </a:p>
          <a:p>
            <a:r>
              <a:rPr lang="en-US" sz="4900" dirty="0" smtClean="0"/>
              <a:t>It is rainy only </a:t>
            </a:r>
            <a:r>
              <a:rPr lang="en-US" sz="4900" dirty="0" smtClean="0"/>
              <a:t>in the summer months</a:t>
            </a:r>
            <a:r>
              <a:rPr lang="en-US" sz="4900" dirty="0" smtClean="0"/>
              <a:t>.</a:t>
            </a:r>
            <a:r>
              <a:rPr lang="en-US" sz="4900" dirty="0" smtClean="0"/>
              <a:t> </a:t>
            </a:r>
            <a:endParaRPr lang="en-US" sz="4900" dirty="0" smtClean="0"/>
          </a:p>
          <a:p>
            <a:r>
              <a:rPr lang="en-US" sz="4900" dirty="0" smtClean="0"/>
              <a:t>It </a:t>
            </a:r>
            <a:r>
              <a:rPr lang="en-US" sz="4900" dirty="0" smtClean="0"/>
              <a:t>is sunny throughout the spring and fall months.</a:t>
            </a:r>
          </a:p>
          <a:p>
            <a:r>
              <a:rPr lang="en-US" sz="4900" dirty="0" smtClean="0"/>
              <a:t>Summer </a:t>
            </a:r>
            <a:r>
              <a:rPr lang="en-US" sz="4900" dirty="0" smtClean="0"/>
              <a:t>(December to March): high- 95 degrees, Low- 70 degrees</a:t>
            </a:r>
          </a:p>
          <a:p>
            <a:r>
              <a:rPr lang="en-US" sz="4900" dirty="0" smtClean="0"/>
              <a:t>Fall (March to June): high- 72 degrees, Low- 55 degrees</a:t>
            </a:r>
          </a:p>
          <a:p>
            <a:r>
              <a:rPr lang="en-US" sz="4900" dirty="0" smtClean="0"/>
              <a:t>Winter (June to September): high- 60 degrees, Low- 40 degrees</a:t>
            </a:r>
          </a:p>
          <a:p>
            <a:r>
              <a:rPr lang="en-US" sz="4900" dirty="0" smtClean="0"/>
              <a:t>Spring (September to December): high- 72 degrees, Low- 55 degrees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http://www.lanoms.org/2009/images/conrad_hotel_punta_del_este_resort_tour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81200"/>
            <a:ext cx="4171950" cy="290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avie" pitchFamily="82" charset="0"/>
              </a:rPr>
              <a:t>Top Ten Things to do in Buenos Aires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fontScale="40000" lnSpcReduction="20000"/>
          </a:bodyPr>
          <a:lstStyle/>
          <a:p>
            <a:r>
              <a:rPr lang="en-US" sz="4200" dirty="0" err="1" smtClean="0"/>
              <a:t>Tren</a:t>
            </a:r>
            <a:r>
              <a:rPr lang="en-US" sz="4200" dirty="0" smtClean="0"/>
              <a:t> de la Rail tour</a:t>
            </a:r>
          </a:p>
          <a:p>
            <a:r>
              <a:rPr lang="en-US" sz="4200" dirty="0" smtClean="0"/>
              <a:t>Buenos Aires tango show</a:t>
            </a:r>
          </a:p>
          <a:p>
            <a:r>
              <a:rPr lang="en-US" sz="4200" dirty="0" smtClean="0"/>
              <a:t>Buenos Aires bike tour</a:t>
            </a:r>
          </a:p>
          <a:p>
            <a:r>
              <a:rPr lang="en-US" sz="4200" dirty="0" smtClean="0"/>
              <a:t>Buenos Aires behind the scenes soccer stadium tour</a:t>
            </a:r>
          </a:p>
          <a:p>
            <a:r>
              <a:rPr lang="en-US" sz="4200" dirty="0" smtClean="0"/>
              <a:t>Buenos Aires sightseeing tour</a:t>
            </a:r>
          </a:p>
          <a:p>
            <a:r>
              <a:rPr lang="en-US" sz="4200" dirty="0" smtClean="0"/>
              <a:t>Opera Pampa dinner and show in Buenos Aires</a:t>
            </a:r>
          </a:p>
          <a:p>
            <a:r>
              <a:rPr lang="en-US" sz="4200" dirty="0" smtClean="0"/>
              <a:t>Buenos Aires tango show, dinner and dance lessons</a:t>
            </a:r>
          </a:p>
          <a:p>
            <a:r>
              <a:rPr lang="en-US" sz="4200" dirty="0" smtClean="0"/>
              <a:t>Argentina Fiesta Gaucha day trip</a:t>
            </a:r>
          </a:p>
          <a:p>
            <a:r>
              <a:rPr lang="en-US" sz="4200" dirty="0" smtClean="0"/>
              <a:t>Recoleta afternoon walking tour</a:t>
            </a:r>
          </a:p>
          <a:p>
            <a:r>
              <a:rPr lang="en-US" sz="4200" dirty="0" smtClean="0"/>
              <a:t>Buenos Aires Evita walking tour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t3.gstatic.com/images?q=tbn:ANd9GcRn8St7UGFgtZgHbaDyC2VL2DbrMxfrE2du-lCNAg9r-LqupdQ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1728023" cy="1272933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TDtIkNiS9mAc1jIkcDW04uxw3NOUSShaT2-rrJN5x9SxQkmPqpr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971800"/>
            <a:ext cx="1676400" cy="1267047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TmubyZFR8HSgeebMFfnb8smyUe0pXZqxyMJtNOGGbXMjYqqCRuO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648200"/>
            <a:ext cx="1371600" cy="1036675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ANd9GcSkByyIRnXbFaeCziXa_wvvBGqijCkVJ-iQfmL5gKhXsXg6LOrj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447800"/>
            <a:ext cx="1905000" cy="1263099"/>
          </a:xfrm>
          <a:prstGeom prst="rect">
            <a:avLst/>
          </a:prstGeom>
          <a:noFill/>
        </p:spPr>
      </p:pic>
      <p:pic>
        <p:nvPicPr>
          <p:cNvPr id="1034" name="Picture 10" descr="http://t2.gstatic.com/images?q=tbn:ANd9GcQDFr_jfd28OUSQKhTcNP5KV1kahWPl1q-p1Hj-tvyh1Yao4Pvr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5181600"/>
            <a:ext cx="1600200" cy="1198606"/>
          </a:xfrm>
          <a:prstGeom prst="rect">
            <a:avLst/>
          </a:prstGeom>
          <a:noFill/>
        </p:spPr>
      </p:pic>
      <p:pic>
        <p:nvPicPr>
          <p:cNvPr id="1036" name="Picture 12" descr="http://t3.gstatic.com/images?q=tbn:ANd9GcSHJez8bOyPvAbc8pLRJwcuRYEnlw0FfUxei_fdACcGCSssgJ5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5791200"/>
            <a:ext cx="1378224" cy="914400"/>
          </a:xfrm>
          <a:prstGeom prst="rect">
            <a:avLst/>
          </a:prstGeom>
          <a:noFill/>
        </p:spPr>
      </p:pic>
      <p:sp>
        <p:nvSpPr>
          <p:cNvPr id="1038" name="AutoShape 14" descr="data:image/jpg;base64,/9j/4AAQSkZJRgABAQAAAQABAAD/2wCEAAkGBhQSERUUExQWFRQUGBcYFxcXGBgYHBcfGBgVFh8YHRwcHCYeFxkjHBgVIC8gIycpLCwsFyAxNTAqNSYrLSkBCQoKDgwOGg8PGTEkHyQqLSwsMCwsLCwsLCksLCwsLCwsKSwsLCwsLCwpLCwsLCwsLCksLCwpLCwpLCwsLCwsLP/AABEIAJYAyAMBIgACEQEDEQH/xAAcAAABBQEBAQAAAAAAAAAAAAAEAAIDBQYBBwj/xAA+EAACAQMDAgQFAgQEBAYDAAABAhEAAyEEEjEFQRMiUWEGMnGBkUKhI1Kx8BTB0eEHM5LxFRYkcqKjNERi/8QAGgEAAgMBAQAAAAAAAAAAAAAAAAMBAgQFBv/EACsRAAICAQQBAwIGAwAAAAAAAAABAgMRBBIhMRMiQVEyYQUUscHR8XFyof/aAAwDAQACEQMRAD8AptKJA9SJ/v74ou3a9hWV6b8R7VI2l2wWbtEQANoJgDEf61otJ1EOkz69mX9mANehrtVnRxp1uHYbbtJ3FHacp22zVMdX71E+qpvjbF70jX6FASd3btVL1a8qMQtV9jq7rwftUOt1PiGYj1z/AHFRGpp8g7FgM0/VF/UKJPhXBIEVQ7a6GIpjr+Cin8hWq0236UEyiiG1RIqFjNXSZVvJHsrm2pYpbasVIgld8OpQtSLboAH8Gl4dEtUZWgCHZS2VLtru2pwQRbKWypdlIJQBHtpbal20tlSQRbaW2pglIJQALft4OAfrNKp9SfLuJwv9YwI7+v2pVxtRdPe1H9v4OhVBbTFdO1pTdsZhjIU5weYIII94xNarp952VW3B0YSDG1h7EZB+0VkNFaZ3LrCkMDPZeSPtCmfpW06XpAlpQARiSD2J5Htman8PUn30M1m1L7k9dEU/bXdtdc5pxUB7/mp00v0qIJUyKaqyUO/wtQvp6MS6RyJp7XR6fmq8otwVfh0vDo+FParPR6YFSRbkDuT/AJVLnghRyZ3ZXQlXr6FGaAvPp2obUaLaCBnPb27UKaYOOCtVK7FSbK6LdXKkQt1xrdWVnTqBJYD2pmpKniP3qEycFfsruyptlLZVipCEru2ptlLZQQQ7K7sqbZXdlAEGyu7Km2V3ZUkAOssSuOeB7bsT74pUeEpVkt0dVst0kaYamcFiLM/0ToSKgYMH9SvHLGD9iB9jV1srJ9GSb9sISrMcxkRkkEdxW1Nul6OxTr4WC+qg4z5eQbZS2UT4dLw62GQgAiibVwdxTBbqi6t1q7bPlt7U/mcGW/BwKTdbGpZkNrhKbxE1ti2p4Iqa7oPSKwPT/i5kIDqXGczB59YggcVvdF1BSAZkESDzNJruVqzAbOt18SI7fT5YDAmi0tm3jiDz60Qmn8Q4H7U7U2Taw0mruWeCuMcjNTd8k5ExEDmqh3BkHA/rUl2+TiTHpJihytNjDAuU8kDW/SuBKJFgwTGAQCfcgmPwrH7Vzw6aigPspeHRHh13w6kgH2UtlE+HS8OggH2V3ZRGyu+HQAMEqB9WgbYWAb0/P+hp/V74t2iSpZT5TDBYn3NYrX6kMTtZyADG7aWUDDeZcOIn3rBq9X4OjXp9P5ezcqARjggH7Hj807ZVP03q8zg45XaRtBxJwSeOcDFaAW/+4rRRfG2OUItrdbwwfw6VFC3SrQKPJ1uw0oxUjIIMQeMVoun/ABhcQRdAugfqHlf7/pb9jWfhfXNcdsEwOPtwa8nVfOt+lno7KozXqR6nH0peHUPT+taa4zWbQcFBZS0GI3FQrbrlz3hFwO90YxVj4NeipujbHcjh21SreGCeHWQ+JtA4uEgyGli23IGQFHYccc8nvW68KhuqaVTZubgDtR2EjghGIpeqqVsMFtPb455PNuj2He/aUMQWUFWH6RBMkdxMzNem20Xv+1QdG0CrYswBPhW8x6qD/mfzRwtUaalVRx8ltRd5JddD7F8L8pYe1EXOpgjgk+9U+q6ratuEZvMSFgZgmIB9P9jRqKCARkHg01bJPvkVmSRAyyeIpeFRItU4WqbkUHbVXp8eXdcvA/Ln9axMfyo3596pvCrYajRAdKQwJ8QMD6S5U/tis34VZdNLO/8A2ZpvWNv+EC+FXVszRSpz7f6A/wCdPW0O9asmch/8PapU6SxE8f361MunHYxU6ad+xxVHJ/JZJAB6ae0H7iom0hHOKsdkc80zUa+wBtPim4QqiFhQ5aT5mIG0KVHuWjkVSdyr5kXjVv4iU2v0ylCWE7ZI+4gweRPqM15/1PVhrpC4AXbgAASyTgfpAJ/Jr1AXbbgMk+Hc8ybhBKknbI7GIrEfFHRVQM9pio5ZYG2GImDyJxjPFc38Qr8kVOLN2iltbhJFLotayuzIxEFCBj9QEqAf/wCgMf5itunUc7eTk/mY/FZrp+lTThg8uW3A7xEEFuByvzzJ9fSjk1e0CVAmfYnj7iJH5rNRZ4Y/UaLa1Y+jSprrKea++y2OSIYk5hVXlifYY5NKg+lq0qTaNy2OZB2mZjn8/alVbtfZKXokWq0laXqR5fetFWhgVPMEEHIBGPQ4/NDu547RUl6/uIJYkzyTP7/SobjDtWVGk9D+BNaqFVNncXQfxNpldu84lTO7xIJkfJ3itY99A0F1WJJBe2PoMsCDziKyPwtrraW1aN15UTapkQmwSTAjbM+/HrnRXNL4js4QB4SCbgCkgOwaGJG2ADE9q6Ub/DUtpz5Uq217gtNbaKBxcQqcgh1gxPvk4Ij1EVS9U66v+HvAgAtauBYIJypGROOeKxWsIttsZGS4BGXkeXBgTHf1PrHqRqtQGsliZbw33YyGIWJ7RzkelJnrrJPC4GQ0kF2be51UKihJwiwYMYUCPaiendSDyrEKQCZJAOASTn88VUXmRLZ3EK6Hbt9t0BpB4iRGJqC11Q2HV1BxE/KQJIkARPpyZpz1U4yTlIWtPGUWooymp1/iP3A3cnPJPM5wPX0PE1ufgrWm8lyTJUoDj1D5+8cR25g4oNf0W2WtMkKt3t/KFRzg/qnaT963vw50S1ptMiqwG4B33OJ3FRMz8oEcdqrpN0Z7mw1OHBRSJvBpws1Ot9CiujC4rRBtnfg4nHap0QESCCPUGRxPaupG+E/pZzpVSj2i+1liOmIPQWz+XB/zrKmxW260m3QlfRbQ/DW6y0L6/wCf7DNYdLfGKlueOTbqKJzcdib4AfAgkcEgECORtWT9Mj80/wACo72q2t5bTNDCfMoLA48gMg8AjIGKMsXQ36WU5lWiRmOxIP2PY1ohrK5PbuFWaO2KUnEg8CnCz6UYtueM07wfatHkTMu1ordSu1GMEwCYGScV5VfcNdcwu0Qdrw0Q65Iwkkn+vrXr9/WW0YI7QT+B/wC4/p+9Y34g6fZW+i2hBIYMDMHCMD+1czXS3LKfR0NEsNprs7c6iFtpCwQAAoEAAYAggRiqTrmtLWXHErn3yOfapyx4yScCMn0+sUF1G/Nh12wVHPfBFcyd8rHz0dGFUYLgjutO4kEDIaZIg8z/AHwtO0m55ZFXYvLO0KCeTmJ4+3H1t9R0slTdJJLdiUODvAIA+T5LnK8CTEgiX4f0a2wrsV8jsCTHlFs5YzI4IAjkxziVOTfYxJItfh3Qbrq3DfYlQAksFU425Rc8T8wx9TSq06b05bVpHuAJuW5c3uW8TLAidsQhBAEgAmccSqjGCT5/JpFqaafqLRUiRG5Qw9wRz+xp5Q22k6WxthkkAKiyFyp2IZORGSeJ4M1rQy3dFeV0Kvb0pYh1MblBUFR6eY/Q1X9A6tq0tajwdK92yud5WEXyQYI27jJEg7uOBmu6v438QOj238w8O6N1sGME7f4YPYD1kVM7IuKSFxhJSbZQ634dZjbZZIFgXmEdmgcxgz5vtVMHnxMGdjExBDSQAIHA42ke9ajQfFrWo3W1ceCtmIIhUKtEyc+ZhkGYqpvaq2i3DbAC3GDIZBdNj2zz2gSACPX0yqTSmkumMjFuLb9jU9QCKHOP4ly0AyjcHDXCvljsSoIjmeaqvCna6khiJiHIU887SXnnn3FJPi4KbVoKHAuIrOZAIS7f2xHAK3VkzwsD1qy1Jtb233AEBUnaw8pVtkJmWDACfSTxAq18k2sF9NB7XkWi01sPbW4rOLl83WVku7DOmuDC7PmBAMj+b2mr29etrahbYwSAoS+BDGJzbI3QZjjmqb4h01q91CwHuGFF1mRCYAREuTuX5ZIjHZal6V0PT27lkpcuM5gpLtDSy28rGAALuD6+wrPnKNigk8fuW9hiVXsNolVtXQrRHI/wsEQI+/3oboSul66iMDvuMwUvGbiSQybB4YDIYL7fmMcUJa61YW2C2nusoRSW2oQyjUPcc/NneSi+/hDkCrToXRDf6mr3WZJLh9OCYYDJ3Mpgwdsj2GavHcmVmoOPCwa7r3Vw+lvKEQkrtYhrZxIDEBXLEhZIjjHpXn2j05ueK1zwzbJU2VlyR5ySrmCN2zYO/Mj1r0b4s+HbFvRahrabHW2xVlZwVPYghsGsB0xBZAGy81vx0HCL8rhAFbeN29l+acRGOKmxcFNPLDwVt7QaoqPDezth9sseCxKTjmOaL12gIBGm8MPuaZZ42kXNpgRndsGc4NZ3qPVrianSOGdbe2ypUq20gna4iNpkBj68RxWobUA7VC3mPifpt728t3UiI3YXBGf5WMDmltPKNMJpp4Fa1LJqL6rdRdN5dga6q3A20bmU3HwsxhgZPHeZP/EJBB1FxTx/+RpogidwJQT9v8qIXUOzNLG2pDHwWChlYOsXDkkDP/xozS6g7l/iE+ZxG7/mQLfq2SODzE1HkaRDqTl2/wDhTa/ULctk+Ja3bskXbUmCy/zEj5v6VUXTLW1d0+cqWV5KypwYkD5cH2rRE5dfFQHxrmDcII3WmAG3xIDiCwxAEmJzVN8TanZbshPD2m3du7lyCVVLUgljuWGPMmZzVoyeeWKurjj0rGCp1OobdGdwJHbGFz9cfsKr9ZcO15jhucGcHH5X965/imGwuGO47QSDuIKq0x2jMEjMmiGsfwgpyQDLEcEKysufWB/0VbPJkLvSacXLqqI3OFtgxJYuxYADgMERfNyZieat+oE2x4Qe2tvUFNywBMm0l2JPlZRsBEnjEVQW+tkW1PhvvPnNxmCksoYi6IHHmAjuFj6T9W+ILt9D/AS2dNcDBtyEObxhgZcqFnaY9aESavqT6got4K161bBMWhZBAADlm3YYKNpIAaCwAyDSqg03xn1F0XToNPtZLqkBlZiApZySJDEgEyDk/Wu1fbkjKXZ5WOiHbvZowTG0zAxM8VNc6Yotr4lzZO6JRjgBQDPuS/0irc9RDFttlVIWDDbjEyMEdz/Wu6DRtdNpTbJBYAXC7AcFt2BiQD+2aqpvOGGMDusdV1It+XVXTpLjXbaqHcKq2tsQsiVh1PHciqnU2WC7lDMTbLSUadsESCZ7ZJ96PuawglVIAB8oORmPN+3pTdR1a4FxE8qVAXjGY8p+lK8vtFFc5JbWgjwVFtiWVnbyvx5AIAOY3T9SKsNfoEZnZVcLhSIYhogM27sTHb96FVdQg374GwbpnAODt+6j9qhTqLWxtLltzBYBCiVVTBJOcNz/AGJdkvglPgZe6U9u011ygCFFgBtzM+75dygeTaSc9x7Uf0vTW/DN67uZVt3VCrbY/wAQ+RSSfKQCTx3jGKfrtKi2Qou+IGZTAe2ZciCYKmDEZOJODUTWtOgKm5c3I2AG8rDDFvljORt9W9JpuX7kxTfQDZ0N83GBtOWtQrQhwWBPmPHH0p+i11+3cJtHbc2MsQNxVh5guCBI7iK0enNsR4BhJVD5kXEMd4HMnjGeeKBvW912wRqSp0/kt/8ApyuB+oxAaeJ+Yjn1qU8ctkPrDD/hu24s6o3rLNaXTlUncbO7cNowRLAXLojGBNH/AA58Viyj6k+Ldv2jZgXdqb2ug71UD9KG2ygyfnWar9Z1goH/AIl5lJIKnYQcROZzHGZzUhFy7aCWzutgklQ1s5kGST5txyYjHtV5auLj9ysKnJvHJudR8ZrqGd7rsvTtRZFtWJtAi4HUkKsFwdjHd8w8vtXmOr1zeLm4vzEqfEJQecvIMCRIxI9K0dj/ABCILckoBCg7cQSRMc5J/NA9R6Radzcug9pyR7SdpGYIH/es/mUuhzqkgBNbcvX9Np7l4tbuX7NsQ4JEeGhaOUgP5d3r7GuXOo3rd07FuBDcuIlwsdzjxb4yB+oHdMDJbiK9c+CNHZ1WiW89hWvI9xhvUbtxTaCePmQgxwN3aBWDva2zqXCgkNAv+GCQbZfZuBxhlcFCORHvTeuwy23gyt34lYMRdF4XQ8EloKgMVcGRhzAjEc44iKx11mfUXEuOiKVdEe4XYeI+wiZE52nHoPc0b8aaO0ltGILXGc/xHJZjCyc+5K80L8K9K36S+4E3LjFFP8oQdveWJwew96MLAZlnDLHUK5S04usVu2FvgtI2s7XkAIEz/wAp5AkkDHMU19Kz22bcHVVuW92RmVkAPlah1vQLgtBLSvl7ciQAqoq7WUlp3bjdJkCJoo9D1CwNrqNzsz3HHnDkEgFZ3tjLEDnvRY4qK29lU55e4q26fdgA2rnmMAlSFliApknOGB4HI9a6bbW/EZiCACAJmWeAATkAQ8knv9adouj2repu3Cdpsgvb4b+IHtiTABIBYnjEDmjukaTx58JlckoxtT59ynbIXcpgnMHtRJ4xhEIgHRrotqDbJMnC5OVWR6R/Wm6HT3hZ1D7CUuR4YlWbylHNy2BIcqJnkjMiRUfUdPe6dcIeV8aQofDbEOWKE7ktlmIB/V4bEYFDWdPc1BFq2FW3byFXCrunJ7kkg/il+/JZJM2wseVVS0fHFvxtiOgZFIsspZmCATvuzHe2BnNKsPf8S3clv4nlCjepiANo5z5ex7bRSqyklw/1Bpv+izu6jVX9ymzbQYHib1mBj9JLHA4Aqxu6NUukhOB4dsBWmBCgiZjDckT5TQWk6pcVpZtwxgQkmY3T2EFp+goHW6jUM6sm0bMAtcAmTMkL2IB5znmjdEQ0yTqOgdXL2tMoARSWuOxLTjIDjYTM5A+01F4K79yae1AMjfcYyRxCztGIBoe3qNaEZS6NPdiWjBEDywJxP0FP0l25IDw0nBQT9PSO9KlNLmOCS/vaqy1zddcySWZGX+GAANwbeMyQIAMmaA1PWbW1ypUkZQC3I4IYyREGAPtntTNW2xZ3AZGG4/6eartV1SHVkgeUhvMVk5EwckDH5oVsvgnaOdEut/CtNb3DzT5gSZkkg/3GK5qenGPMwgmO+J/vmn9PF25Er8hVgCLhb2MBvMPbPNWD9LvOm0qQCMgqoJODk+IWFVnOSfwPj5GsRKa3plQC5KMAedp7d+YxIzHcVYt1kK22AQB8y7oJxiVHvzU3/lhjckfwxGcjbBjEbmYk++KvbPR7a5Ybz6sBH4UfuZpUpx93kZHTWT7MiLrMTFshj32ngwREnH1NbDo9weH8rKZk7ggknuNmD9TmphZUcKojvtA/c8Uy7d+o4gdzOIqnEuEjRCH5fnJJf1npj3x/nj71zo+kN1TqnnYgZtOhH/MaDtukdxujYDH8x7VXdK0R1t0rzprZAusDHitz4Kmfl4LEc4HcVqOrakSEUABOQOJ9I4AHED3rVXWoIz2WOx8mNX/iPrNEHsaSFtiLrG5bDOu5bYgljELKoBH6eTUHwLqGuHUXXC77jhnYLtYsxdiIGAnfAGZ+1b8Uv5taTz/6e2PpDvH/ANYrc6i6qs25guf1EDjA5NPb4wJiuTEf8QrrG8ijO20Wj6s0n8KPxV78H2FTS2oDSylyfMQSzuCOIwEX1+b1mqf4l1Vs6tW3KyeBcVipDCSl8BSRIBkr+RRfwn1+wumS21xVdQxIOAJZiMnk57TR7Er6jRLbDIACwGG5IP8ANBnPfIqayWRpW4Qp+ZDDKZHPGPpx7Cgz1VTlUvXPQpaeP+pwq/vUdvX3j/8ArMvpuvWh+QJIquC/ARqenJc8QGbTOZFy183mgsCD+mR2jgc1mNPY/wAIdZcsXHLBkt2rkEFQxS4bkk7lIAddxETg1rbcxnB9AZH5gUr9gXLbW3yjfMpJho9YNG5orsR5LqdR4h3szMx5LMWI5gZz71rvhnq9nypaW4X2qH3AbSQB6CeQSMjk1ol+H9NtCtYRlEQJYRHoQZ/NHW+kWYC2yLUQApwAPqME/WqzllcEKDKPXWRdMsDIBEjEZB9/Q/mlVvqukOkyMHuMj8ilSOUGyZhP/MFvmPJuIBmSIzx6EnmPQUVb1iMPnBUgxECYEkVOnwxbHYH6gn+hjn81KvR1AA2JxwIH9zke9TKUGW/LWfBR6fWB96hSwJHnkiJHAgZ7mT60jeceGLjbVgCZZDIk8gEn/etCeiLJ8tr3JXce3GOciKns9OtqP5ivYghZ5nbxPvmKjyQXSGQ0syi6foZ81qWP6oAIOf57iz3Per610pji48D+VAJ7/qIx3+UdqsQ/ET3/ANY9v96QPHp39PyO9JlY2a4aWEe+TlqwqDyqFnnaBPfv3A/0qX27z/f9xUSEDmO+f+1Jbh4OPp9ZP1pTNSwuiXxf9v8Aemk+sf6/auI5PpPYT/cU284A4jgCI/b1NXhDImy3bwux73PXPeIP7e9U1y5c1d8aayQrHNy5yLKcECOWPHuTHrQvVOqOWWzaltRc8uD8s9pGJ9W7Ct78L/D66OwEHmZvNdfje0dvRV4A+/JNbYV45OdZPn7hVq0mjsKltQFUbUB5nncfU9yTyT71Smp9dq97YnaBCyScdzn1OfxQ81dkRWCs13w7Yuli6tLlS0OwkrIBImJAJHHc049CsHLWw5Pdyzf1MftVgTXJoDCAX6Hpzg2bf02gD8CirGnVPkVV/wDaoH9BTya4BQGDrNXN1LbTTUgP3Ug1MmkKMBkkmnb6hroqMBkKsa11+VjHoePwaVC0qGgAGJHtEYEjme8z2qN7k59oP4H5rtKuajsMm3AkYzzz9K4GyIJ4IP2/vv6UqVAIaHxJ4nApNexjEyB7QKVKpQPoVvOfvzxwYGP7inNcCzA9D+R29OO1KlVorLE2ycY5Q5r2PpjgVS9Y6sbSbh87THEL2ke/9KVKtda5MD92X/8Aw++F1t2hqXO69dEg8hFM+XPJPJPsB61o+ragqkcF5Egngc84zMfn1pUqexC7KUiuUqVUHCmuClSoAU0jXKVACrlKlUkCmlSpUAKaU0qVCAYxpUqVBU//2Q==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g;base64,/9j/4AAQSkZJRgABAQAAAQABAAD/2wCEAAkGBhQSERUUExQWFRQUGBcYFxcXGBgYHBcfGBgVFh8YHRwcHCYeFxkjHBgVIC8gIycpLCwsFyAxNTAqNSYrLSkBCQoKDgwOGg8PGTEkHyQqLSwsMCwsLCwsLCksLCwsLCwsKSwsLCwsLCwpLCwsLCwsLCksLCwpLCwpLCwsLCwsLP/AABEIAJYAyAMBIgACEQEDEQH/xAAcAAABBQEBAQAAAAAAAAAAAAAEAAIDBQYBBwj/xAA+EAACAQMDAgQFAgQEBAYDAAABAhEAAyEEEjEFQRMiUWEGMnGBkUKhI1Kx8BTB0eEHM5LxFRYkcqKjNERi/8QAGgEAAgMBAQAAAAAAAAAAAAAAAAMBAgQFBv/EACsRAAICAQQBAwIGAwAAAAAAAAABAgMRBBIhMRMiQVEyYQUUscHR8XFyof/aAAwDAQACEQMRAD8AptKJA9SJ/v74ou3a9hWV6b8R7VI2l2wWbtEQANoJgDEf61otJ1EOkz69mX9mANehrtVnRxp1uHYbbtJ3FHacp22zVMdX71E+qpvjbF70jX6FASd3btVL1a8qMQtV9jq7rwftUOt1PiGYj1z/AHFRGpp8g7FgM0/VF/UKJPhXBIEVQ7a6GIpjr+Cin8hWq0236UEyiiG1RIqFjNXSZVvJHsrm2pYpbasVIgld8OpQtSLboAH8Gl4dEtUZWgCHZS2VLtru2pwQRbKWypdlIJQBHtpbal20tlSQRbaW2pglIJQALft4OAfrNKp9SfLuJwv9YwI7+v2pVxtRdPe1H9v4OhVBbTFdO1pTdsZhjIU5weYIII94xNarp952VW3B0YSDG1h7EZB+0VkNFaZ3LrCkMDPZeSPtCmfpW06XpAlpQARiSD2J5Htman8PUn30M1m1L7k9dEU/bXdtdc5pxUB7/mp00v0qIJUyKaqyUO/wtQvp6MS6RyJp7XR6fmq8otwVfh0vDo+FParPR6YFSRbkDuT/AJVLnghRyZ3ZXQlXr6FGaAvPp2obUaLaCBnPb27UKaYOOCtVK7FSbK6LdXKkQt1xrdWVnTqBJYD2pmpKniP3qEycFfsruyptlLZVipCEru2ptlLZQQQ7K7sqbZXdlAEGyu7Km2V3ZUkAOssSuOeB7bsT74pUeEpVkt0dVst0kaYamcFiLM/0ToSKgYMH9SvHLGD9iB9jV1srJ9GSb9sISrMcxkRkkEdxW1Nul6OxTr4WC+qg4z5eQbZS2UT4dLw62GQgAiibVwdxTBbqi6t1q7bPlt7U/mcGW/BwKTdbGpZkNrhKbxE1ti2p4Iqa7oPSKwPT/i5kIDqXGczB59YggcVvdF1BSAZkESDzNJruVqzAbOt18SI7fT5YDAmi0tm3jiDz60Qmn8Q4H7U7U2Taw0mruWeCuMcjNTd8k5ExEDmqh3BkHA/rUl2+TiTHpJihytNjDAuU8kDW/SuBKJFgwTGAQCfcgmPwrH7Vzw6aigPspeHRHh13w6kgH2UtlE+HS8OggH2V3ZRGyu+HQAMEqB9WgbYWAb0/P+hp/V74t2iSpZT5TDBYn3NYrX6kMTtZyADG7aWUDDeZcOIn3rBq9X4OjXp9P5ezcqARjggH7Hj807ZVP03q8zg45XaRtBxJwSeOcDFaAW/+4rRRfG2OUItrdbwwfw6VFC3SrQKPJ1uw0oxUjIIMQeMVoun/ABhcQRdAugfqHlf7/pb9jWfhfXNcdsEwOPtwa8nVfOt+lno7KozXqR6nH0peHUPT+taa4zWbQcFBZS0GI3FQrbrlz3hFwO90YxVj4NeipujbHcjh21SreGCeHWQ+JtA4uEgyGli23IGQFHYccc8nvW68KhuqaVTZubgDtR2EjghGIpeqqVsMFtPb455PNuj2He/aUMQWUFWH6RBMkdxMzNem20Xv+1QdG0CrYswBPhW8x6qD/mfzRwtUaalVRx8ltRd5JddD7F8L8pYe1EXOpgjgk+9U+q6ratuEZvMSFgZgmIB9P9jRqKCARkHg01bJPvkVmSRAyyeIpeFRItU4WqbkUHbVXp8eXdcvA/Ln9axMfyo3596pvCrYajRAdKQwJ8QMD6S5U/tis34VZdNLO/8A2ZpvWNv+EC+FXVszRSpz7f6A/wCdPW0O9asmch/8PapU6SxE8f361MunHYxU6ad+xxVHJ/JZJAB6ae0H7iom0hHOKsdkc80zUa+wBtPim4QqiFhQ5aT5mIG0KVHuWjkVSdyr5kXjVv4iU2v0ylCWE7ZI+4gweRPqM15/1PVhrpC4AXbgAASyTgfpAJ/Jr1AXbbgMk+Hc8ybhBKknbI7GIrEfFHRVQM9pio5ZYG2GImDyJxjPFc38Qr8kVOLN2iltbhJFLotayuzIxEFCBj9QEqAf/wCgMf5itunUc7eTk/mY/FZrp+lTThg8uW3A7xEEFuByvzzJ9fSjk1e0CVAmfYnj7iJH5rNRZ4Y/UaLa1Y+jSprrKea++y2OSIYk5hVXlifYY5NKg+lq0qTaNy2OZB2mZjn8/alVbtfZKXokWq0laXqR5fetFWhgVPMEEHIBGPQ4/NDu547RUl6/uIJYkzyTP7/SobjDtWVGk9D+BNaqFVNncXQfxNpldu84lTO7xIJkfJ3itY99A0F1WJJBe2PoMsCDziKyPwtrraW1aN15UTapkQmwSTAjbM+/HrnRXNL4js4QB4SCbgCkgOwaGJG2ADE9q6Ub/DUtpz5Uq217gtNbaKBxcQqcgh1gxPvk4Ij1EVS9U66v+HvAgAtauBYIJypGROOeKxWsIttsZGS4BGXkeXBgTHf1PrHqRqtQGsliZbw33YyGIWJ7RzkelJnrrJPC4GQ0kF2be51UKihJwiwYMYUCPaiendSDyrEKQCZJAOASTn88VUXmRLZ3EK6Hbt9t0BpB4iRGJqC11Q2HV1BxE/KQJIkARPpyZpz1U4yTlIWtPGUWooymp1/iP3A3cnPJPM5wPX0PE1ufgrWm8lyTJUoDj1D5+8cR25g4oNf0W2WtMkKt3t/KFRzg/qnaT963vw50S1ptMiqwG4B33OJ3FRMz8oEcdqrpN0Z7mw1OHBRSJvBpws1Ot9CiujC4rRBtnfg4nHap0QESCCPUGRxPaupG+E/pZzpVSj2i+1liOmIPQWz+XB/zrKmxW260m3QlfRbQ/DW6y0L6/wCf7DNYdLfGKlueOTbqKJzcdib4AfAgkcEgECORtWT9Mj80/wACo72q2t5bTNDCfMoLA48gMg8AjIGKMsXQ36WU5lWiRmOxIP2PY1ohrK5PbuFWaO2KUnEg8CnCz6UYtueM07wfatHkTMu1ordSu1GMEwCYGScV5VfcNdcwu0Qdrw0Q65Iwkkn+vrXr9/WW0YI7QT+B/wC4/p+9Y34g6fZW+i2hBIYMDMHCMD+1czXS3LKfR0NEsNprs7c6iFtpCwQAAoEAAYAggRiqTrmtLWXHErn3yOfapyx4yScCMn0+sUF1G/Nh12wVHPfBFcyd8rHz0dGFUYLgjutO4kEDIaZIg8z/AHwtO0m55ZFXYvLO0KCeTmJ4+3H1t9R0slTdJJLdiUODvAIA+T5LnK8CTEgiX4f0a2wrsV8jsCTHlFs5YzI4IAjkxziVOTfYxJItfh3Qbrq3DfYlQAksFU425Rc8T8wx9TSq06b05bVpHuAJuW5c3uW8TLAidsQhBAEgAmccSqjGCT5/JpFqaafqLRUiRG5Qw9wRz+xp5Q22k6WxthkkAKiyFyp2IZORGSeJ4M1rQy3dFeV0Kvb0pYh1MblBUFR6eY/Q1X9A6tq0tajwdK92yud5WEXyQYI27jJEg7uOBmu6v438QOj238w8O6N1sGME7f4YPYD1kVM7IuKSFxhJSbZQ634dZjbZZIFgXmEdmgcxgz5vtVMHnxMGdjExBDSQAIHA42ke9ajQfFrWo3W1ceCtmIIhUKtEyc+ZhkGYqpvaq2i3DbAC3GDIZBdNj2zz2gSACPX0yqTSmkumMjFuLb9jU9QCKHOP4ly0AyjcHDXCvljsSoIjmeaqvCna6khiJiHIU887SXnnn3FJPi4KbVoKHAuIrOZAIS7f2xHAK3VkzwsD1qy1Jtb233AEBUnaw8pVtkJmWDACfSTxAq18k2sF9NB7XkWi01sPbW4rOLl83WVku7DOmuDC7PmBAMj+b2mr29etrahbYwSAoS+BDGJzbI3QZjjmqb4h01q91CwHuGFF1mRCYAREuTuX5ZIjHZal6V0PT27lkpcuM5gpLtDSy28rGAALuD6+wrPnKNigk8fuW9hiVXsNolVtXQrRHI/wsEQI+/3oboSul66iMDvuMwUvGbiSQybB4YDIYL7fmMcUJa61YW2C2nusoRSW2oQyjUPcc/NneSi+/hDkCrToXRDf6mr3WZJLh9OCYYDJ3Mpgwdsj2GavHcmVmoOPCwa7r3Vw+lvKEQkrtYhrZxIDEBXLEhZIjjHpXn2j05ueK1zwzbJU2VlyR5ySrmCN2zYO/Mj1r0b4s+HbFvRahrabHW2xVlZwVPYghsGsB0xBZAGy81vx0HCL8rhAFbeN29l+acRGOKmxcFNPLDwVt7QaoqPDezth9sseCxKTjmOaL12gIBGm8MPuaZZ42kXNpgRndsGc4NZ3qPVrianSOGdbe2ypUq20gna4iNpkBj68RxWobUA7VC3mPifpt728t3UiI3YXBGf5WMDmltPKNMJpp4Fa1LJqL6rdRdN5dga6q3A20bmU3HwsxhgZPHeZP/EJBB1FxTx/+RpogidwJQT9v8qIXUOzNLG2pDHwWChlYOsXDkkDP/xozS6g7l/iE+ZxG7/mQLfq2SODzE1HkaRDqTl2/wDhTa/ULctk+Ja3bskXbUmCy/zEj5v6VUXTLW1d0+cqWV5KypwYkD5cH2rRE5dfFQHxrmDcII3WmAG3xIDiCwxAEmJzVN8TanZbshPD2m3du7lyCVVLUgljuWGPMmZzVoyeeWKurjj0rGCp1OobdGdwJHbGFz9cfsKr9ZcO15jhucGcHH5X965/imGwuGO47QSDuIKq0x2jMEjMmiGsfwgpyQDLEcEKysufWB/0VbPJkLvSacXLqqI3OFtgxJYuxYADgMERfNyZieat+oE2x4Qe2tvUFNywBMm0l2JPlZRsBEnjEVQW+tkW1PhvvPnNxmCksoYi6IHHmAjuFj6T9W+ILt9D/AS2dNcDBtyEObxhgZcqFnaY9aESavqT6got4K161bBMWhZBAADlm3YYKNpIAaCwAyDSqg03xn1F0XToNPtZLqkBlZiApZySJDEgEyDk/Wu1fbkjKXZ5WOiHbvZowTG0zAxM8VNc6Yotr4lzZO6JRjgBQDPuS/0irc9RDFttlVIWDDbjEyMEdz/Wu6DRtdNpTbJBYAXC7AcFt2BiQD+2aqpvOGGMDusdV1It+XVXTpLjXbaqHcKq2tsQsiVh1PHciqnU2WC7lDMTbLSUadsESCZ7ZJ96PuawglVIAB8oORmPN+3pTdR1a4FxE8qVAXjGY8p+lK8vtFFc5JbWgjwVFtiWVnbyvx5AIAOY3T9SKsNfoEZnZVcLhSIYhogM27sTHb96FVdQg374GwbpnAODt+6j9qhTqLWxtLltzBYBCiVVTBJOcNz/AGJdkvglPgZe6U9u011ygCFFgBtzM+75dygeTaSc9x7Uf0vTW/DN67uZVt3VCrbY/wAQ+RSSfKQCTx3jGKfrtKi2Qou+IGZTAe2ZciCYKmDEZOJODUTWtOgKm5c3I2AG8rDDFvljORt9W9JpuX7kxTfQDZ0N83GBtOWtQrQhwWBPmPHH0p+i11+3cJtHbc2MsQNxVh5guCBI7iK0enNsR4BhJVD5kXEMd4HMnjGeeKBvW912wRqSp0/kt/8ApyuB+oxAaeJ+Yjn1qU8ctkPrDD/hu24s6o3rLNaXTlUncbO7cNowRLAXLojGBNH/AA58Viyj6k+Ldv2jZgXdqb2ug71UD9KG2ygyfnWar9Z1goH/AIl5lJIKnYQcROZzHGZzUhFy7aCWzutgklQ1s5kGST5txyYjHtV5auLj9ysKnJvHJudR8ZrqGd7rsvTtRZFtWJtAi4HUkKsFwdjHd8w8vtXmOr1zeLm4vzEqfEJQecvIMCRIxI9K0dj/ABCILckoBCg7cQSRMc5J/NA9R6Radzcug9pyR7SdpGYIH/es/mUuhzqkgBNbcvX9Np7l4tbuX7NsQ4JEeGhaOUgP5d3r7GuXOo3rd07FuBDcuIlwsdzjxb4yB+oHdMDJbiK9c+CNHZ1WiW89hWvI9xhvUbtxTaCePmQgxwN3aBWDva2zqXCgkNAv+GCQbZfZuBxhlcFCORHvTeuwy23gyt34lYMRdF4XQ8EloKgMVcGRhzAjEc44iKx11mfUXEuOiKVdEe4XYeI+wiZE52nHoPc0b8aaO0ltGILXGc/xHJZjCyc+5K80L8K9K36S+4E3LjFFP8oQdveWJwew96MLAZlnDLHUK5S04usVu2FvgtI2s7XkAIEz/wAp5AkkDHMU19Kz22bcHVVuW92RmVkAPlah1vQLgtBLSvl7ciQAqoq7WUlp3bjdJkCJoo9D1CwNrqNzsz3HHnDkEgFZ3tjLEDnvRY4qK29lU55e4q26fdgA2rnmMAlSFliApknOGB4HI9a6bbW/EZiCACAJmWeAATkAQ8knv9adouj2repu3Cdpsgvb4b+IHtiTABIBYnjEDmjukaTx58JlckoxtT59ynbIXcpgnMHtRJ4xhEIgHRrotqDbJMnC5OVWR6R/Wm6HT3hZ1D7CUuR4YlWbylHNy2BIcqJnkjMiRUfUdPe6dcIeV8aQofDbEOWKE7ktlmIB/V4bEYFDWdPc1BFq2FW3byFXCrunJ7kkg/il+/JZJM2wseVVS0fHFvxtiOgZFIsspZmCATvuzHe2BnNKsPf8S3clv4nlCjepiANo5z5ex7bRSqyklw/1Bpv+izu6jVX9ymzbQYHib1mBj9JLHA4Aqxu6NUukhOB4dsBWmBCgiZjDckT5TQWk6pcVpZtwxgQkmY3T2EFp+goHW6jUM6sm0bMAtcAmTMkL2IB5znmjdEQ0yTqOgdXL2tMoARSWuOxLTjIDjYTM5A+01F4K79yae1AMjfcYyRxCztGIBoe3qNaEZS6NPdiWjBEDywJxP0FP0l25IDw0nBQT9PSO9KlNLmOCS/vaqy1zddcySWZGX+GAANwbeMyQIAMmaA1PWbW1ypUkZQC3I4IYyREGAPtntTNW2xZ3AZGG4/6eartV1SHVkgeUhvMVk5EwckDH5oVsvgnaOdEut/CtNb3DzT5gSZkkg/3GK5qenGPMwgmO+J/vmn9PF25Er8hVgCLhb2MBvMPbPNWD9LvOm0qQCMgqoJODk+IWFVnOSfwPj5GsRKa3plQC5KMAedp7d+YxIzHcVYt1kK22AQB8y7oJxiVHvzU3/lhjckfwxGcjbBjEbmYk++KvbPR7a5Ybz6sBH4UfuZpUpx93kZHTWT7MiLrMTFshj32ngwREnH1NbDo9weH8rKZk7ggknuNmD9TmphZUcKojvtA/c8Uy7d+o4gdzOIqnEuEjRCH5fnJJf1npj3x/nj71zo+kN1TqnnYgZtOhH/MaDtukdxujYDH8x7VXdK0R1t0rzprZAusDHitz4Kmfl4LEc4HcVqOrakSEUABOQOJ9I4AHED3rVXWoIz2WOx8mNX/iPrNEHsaSFtiLrG5bDOu5bYgljELKoBH6eTUHwLqGuHUXXC77jhnYLtYsxdiIGAnfAGZ+1b8Uv5taTz/6e2PpDvH/ANYrc6i6qs25guf1EDjA5NPb4wJiuTEf8QrrG8ijO20Wj6s0n8KPxV78H2FTS2oDSylyfMQSzuCOIwEX1+b1mqf4l1Vs6tW3KyeBcVipDCSl8BSRIBkr+RRfwn1+wumS21xVdQxIOAJZiMnk57TR7Er6jRLbDIACwGG5IP8ANBnPfIqayWRpW4Qp+ZDDKZHPGPpx7Cgz1VTlUvXPQpaeP+pwq/vUdvX3j/8ArMvpuvWh+QJIquC/ARqenJc8QGbTOZFy183mgsCD+mR2jgc1mNPY/wAIdZcsXHLBkt2rkEFQxS4bkk7lIAddxETg1rbcxnB9AZH5gUr9gXLbW3yjfMpJho9YNG5orsR5LqdR4h3szMx5LMWI5gZz71rvhnq9nypaW4X2qH3AbSQB6CeQSMjk1ol+H9NtCtYRlEQJYRHoQZ/NHW+kWYC2yLUQApwAPqME/WqzllcEKDKPXWRdMsDIBEjEZB9/Q/mlVvqukOkyMHuMj8ilSOUGyZhP/MFvmPJuIBmSIzx6EnmPQUVb1iMPnBUgxECYEkVOnwxbHYH6gn+hjn81KvR1AA2JxwIH9zke9TKUGW/LWfBR6fWB96hSwJHnkiJHAgZ7mT60jeceGLjbVgCZZDIk8gEn/etCeiLJ8tr3JXce3GOciKns9OtqP5ivYghZ5nbxPvmKjyQXSGQ0syi6foZ81qWP6oAIOf57iz3Per610pji48D+VAJ7/qIx3+UdqsQ/ET3/ANY9v96QPHp39PyO9JlY2a4aWEe+TlqwqDyqFnnaBPfv3A/0qX27z/f9xUSEDmO+f+1Jbh4OPp9ZP1pTNSwuiXxf9v8Aemk+sf6/auI5PpPYT/cU284A4jgCI/b1NXhDImy3bwux73PXPeIP7e9U1y5c1d8aayQrHNy5yLKcECOWPHuTHrQvVOqOWWzaltRc8uD8s9pGJ9W7Ct78L/D66OwEHmZvNdfje0dvRV4A+/JNbYV45OdZPn7hVq0mjsKltQFUbUB5nncfU9yTyT71Smp9dq97YnaBCyScdzn1OfxQ81dkRWCs13w7Yuli6tLlS0OwkrIBImJAJHHc049CsHLWw5Pdyzf1MftVgTXJoDCAX6Hpzg2bf02gD8CirGnVPkVV/wDaoH9BTya4BQGDrNXN1LbTTUgP3Ug1MmkKMBkkmnb6hroqMBkKsa11+VjHoePwaVC0qGgAGJHtEYEjme8z2qN7k59oP4H5rtKuajsMm3AkYzzz9K4GyIJ4IP2/vv6UqVAIaHxJ4nApNexjEyB7QKVKpQPoVvOfvzxwYGP7inNcCzA9D+R29OO1KlVorLE2ycY5Q5r2PpjgVS9Y6sbSbh87THEL2ke/9KVKtda5MD92X/8Aw++F1t2hqXO69dEg8hFM+XPJPJPsB61o+ragqkcF5Egngc84zMfn1pUqexC7KUiuUqVUHCmuClSoAU0jXKVACrlKlUkCmlSpUAKaU0qVCAYxpUqVBU//2Q==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2" name="Picture 18" descr="http://t3.gstatic.com/images?q=tbn:ANd9GcS_o2X6n-ddK6eN-Op54yeuX5btK09iEmmQTR3T1UK-uAi1OxL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2800" y="3124200"/>
            <a:ext cx="1312758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Ravie" pitchFamily="82" charset="0"/>
              </a:rPr>
              <a:t>Facts About Buenos Aries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Buenos Aires is 78.5 square miles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It has </a:t>
            </a:r>
            <a:r>
              <a:rPr lang="en-US" dirty="0" smtClean="0"/>
              <a:t>48 districts called “barrios.”</a:t>
            </a:r>
          </a:p>
          <a:p>
            <a:r>
              <a:rPr lang="en-US" dirty="0" smtClean="0"/>
              <a:t>Buenos </a:t>
            </a:r>
            <a:r>
              <a:rPr lang="en-US" dirty="0" smtClean="0"/>
              <a:t>Aires lies in the Pampa </a:t>
            </a:r>
            <a:r>
              <a:rPr lang="en-US" dirty="0" smtClean="0"/>
              <a:t>region of Argentina.</a:t>
            </a:r>
            <a:endParaRPr lang="en-US" dirty="0" smtClean="0"/>
          </a:p>
          <a:p>
            <a:r>
              <a:rPr lang="en-US" dirty="0" smtClean="0"/>
              <a:t>The form of dance known as the </a:t>
            </a:r>
            <a:r>
              <a:rPr lang="en-US" dirty="0" smtClean="0"/>
              <a:t>tango originated </a:t>
            </a:r>
            <a:r>
              <a:rPr lang="en-US" dirty="0" smtClean="0"/>
              <a:t>in </a:t>
            </a:r>
            <a:r>
              <a:rPr lang="en-US" dirty="0" smtClean="0"/>
              <a:t>Buenos Aires.</a:t>
            </a:r>
          </a:p>
          <a:p>
            <a:r>
              <a:rPr lang="en-US" dirty="0" smtClean="0"/>
              <a:t>Since the 16</a:t>
            </a:r>
            <a:r>
              <a:rPr lang="en-US" baseline="30000" dirty="0" smtClean="0"/>
              <a:t>th</a:t>
            </a:r>
            <a:r>
              <a:rPr lang="en-US" dirty="0" smtClean="0"/>
              <a:t> century, Buenos Aires has been </a:t>
            </a:r>
            <a:r>
              <a:rPr lang="en-US" dirty="0" smtClean="0"/>
              <a:t>one </a:t>
            </a:r>
            <a:r>
              <a:rPr lang="en-US" dirty="0" smtClean="0"/>
              <a:t>of the leading wine </a:t>
            </a:r>
            <a:r>
              <a:rPr lang="en-US" dirty="0" smtClean="0"/>
              <a:t>producers.</a:t>
            </a:r>
            <a:endParaRPr lang="en-US" dirty="0" smtClean="0"/>
          </a:p>
          <a:p>
            <a:r>
              <a:rPr lang="en-US" dirty="0" smtClean="0"/>
              <a:t>Buenos Aires celebrates St. Patrick’s Day with a huge downtown pub crawl.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Ravie" pitchFamily="82" charset="0"/>
              </a:rPr>
              <a:t>How Buenos Aries is Related to the Book</a:t>
            </a:r>
            <a:endParaRPr lang="en-US" sz="3600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Uncertain whether or not her mother is dead or alive, in </a:t>
            </a:r>
            <a:r>
              <a:rPr lang="en-US" dirty="0" smtClean="0"/>
              <a:t>the </a:t>
            </a:r>
            <a:r>
              <a:rPr lang="en-US" dirty="0" smtClean="0"/>
              <a:t>book, </a:t>
            </a:r>
            <a:r>
              <a:rPr lang="en-US" i="1" dirty="0" smtClean="0"/>
              <a:t>And Then I Found out the </a:t>
            </a:r>
            <a:r>
              <a:rPr lang="en-US" i="1" dirty="0" smtClean="0"/>
              <a:t>Truth,</a:t>
            </a:r>
            <a:r>
              <a:rPr lang="en-US" dirty="0" smtClean="0"/>
              <a:t> </a:t>
            </a:r>
            <a:r>
              <a:rPr lang="en-US" dirty="0" smtClean="0"/>
              <a:t>the main character, Delia </a:t>
            </a:r>
            <a:r>
              <a:rPr lang="en-US" dirty="0" smtClean="0"/>
              <a:t>is searching for </a:t>
            </a:r>
            <a:r>
              <a:rPr lang="en-US" dirty="0" smtClean="0"/>
              <a:t>the truth about her mother’s whereabouts. </a:t>
            </a:r>
            <a:endParaRPr lang="en-US" dirty="0" smtClean="0"/>
          </a:p>
          <a:p>
            <a:r>
              <a:rPr lang="en-US" dirty="0" smtClean="0"/>
              <a:t>Her mother is on the run in Buenos Aires. She is trying to get away from the evildoers that are trying to kill her </a:t>
            </a:r>
            <a:r>
              <a:rPr lang="en-US" dirty="0" smtClean="0"/>
              <a:t>and her daughter </a:t>
            </a:r>
            <a:r>
              <a:rPr lang="en-US" dirty="0" smtClean="0"/>
              <a:t>Delia.</a:t>
            </a:r>
            <a:endParaRPr lang="en-US" dirty="0"/>
          </a:p>
          <a:p>
            <a:r>
              <a:rPr lang="en-US" dirty="0" smtClean="0"/>
              <a:t>Near the end of the story, Delia </a:t>
            </a:r>
            <a:r>
              <a:rPr lang="en-US" dirty="0" smtClean="0"/>
              <a:t>and her friend, </a:t>
            </a:r>
            <a:r>
              <a:rPr lang="en-US" dirty="0" smtClean="0"/>
              <a:t>Quinn, </a:t>
            </a:r>
            <a:r>
              <a:rPr lang="en-US" dirty="0" smtClean="0"/>
              <a:t>go to Buenos </a:t>
            </a:r>
            <a:r>
              <a:rPr lang="en-US" dirty="0" smtClean="0"/>
              <a:t>Aires. </a:t>
            </a:r>
            <a:r>
              <a:rPr lang="en-US" dirty="0" smtClean="0"/>
              <a:t>T</a:t>
            </a:r>
            <a:r>
              <a:rPr lang="en-US" dirty="0" smtClean="0"/>
              <a:t>ogether, they </a:t>
            </a:r>
            <a:r>
              <a:rPr lang="en-US" dirty="0" smtClean="0"/>
              <a:t>try to find </a:t>
            </a:r>
            <a:r>
              <a:rPr lang="en-US" dirty="0" smtClean="0"/>
              <a:t>Delia’s </a:t>
            </a:r>
            <a:r>
              <a:rPr lang="en-US" dirty="0" smtClean="0"/>
              <a:t>mother and </a:t>
            </a:r>
            <a:r>
              <a:rPr lang="en-US" dirty="0" smtClean="0"/>
              <a:t>catch </a:t>
            </a:r>
            <a:r>
              <a:rPr lang="en-US" dirty="0" smtClean="0"/>
              <a:t>the </a:t>
            </a:r>
            <a:r>
              <a:rPr lang="en-US" dirty="0" smtClean="0"/>
              <a:t>evildoers that are chasing after her.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2" name="Picture 4" descr="http://ws.amazon.com/widgets/q?MarketPlace=US&amp;ServiceVersion=20070822&amp;ID=AsinImage&amp;WS=1&amp;Format=_SL160_&amp;ASIN=0545087244&amp;tag=theboomun-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28800"/>
            <a:ext cx="2836068" cy="4088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334</TotalTime>
  <Words>503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Buenos Aires</vt:lpstr>
      <vt:lpstr>Buenos Aires, Argentina</vt:lpstr>
      <vt:lpstr>Population of Buenos Aires</vt:lpstr>
      <vt:lpstr>Climate and Weather of Buenos Aries</vt:lpstr>
      <vt:lpstr>Top Ten Things to do in Buenos Aires</vt:lpstr>
      <vt:lpstr>Facts About Buenos Aries</vt:lpstr>
      <vt:lpstr>How Buenos Aries is Related to the Book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Buenos Aires</dc:title>
  <dc:creator>Nichole Torgerson</dc:creator>
  <cp:lastModifiedBy>John</cp:lastModifiedBy>
  <cp:revision>9</cp:revision>
  <dcterms:created xsi:type="dcterms:W3CDTF">2011-01-04T00:48:11Z</dcterms:created>
  <dcterms:modified xsi:type="dcterms:W3CDTF">2011-01-22T22:49:49Z</dcterms:modified>
</cp:coreProperties>
</file>