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60" r:id="rId4"/>
    <p:sldId id="258" r:id="rId5"/>
    <p:sldId id="259" r:id="rId6"/>
    <p:sldId id="261" r:id="rId7"/>
    <p:sldId id="262" r:id="rId8"/>
    <p:sldId id="264"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4A0BC"/>
    <a:srgbClr val="A93187"/>
    <a:srgbClr val="BF50C8"/>
    <a:srgbClr val="FF99FF"/>
    <a:srgbClr val="0F310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0" d="100"/>
          <a:sy n="60" d="100"/>
        </p:scale>
        <p:origin x="-1356" y="-78"/>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E5912B7-0CFB-462D-9256-041D25ABE14C}" type="datetimeFigureOut">
              <a:rPr lang="en-US" smtClean="0"/>
              <a:pPr/>
              <a:t>5/23/2011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CAA0D241-B98B-4DE9-B101-7DFE86F7854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E5912B7-0CFB-462D-9256-041D25ABE14C}" type="datetimeFigureOut">
              <a:rPr lang="en-US" smtClean="0"/>
              <a:pPr/>
              <a:t>5/23/2011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A0D241-B98B-4DE9-B101-7DFE86F7854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E5912B7-0CFB-462D-9256-041D25ABE14C}" type="datetimeFigureOut">
              <a:rPr lang="en-US" smtClean="0"/>
              <a:pPr/>
              <a:t>5/23/2011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A0D241-B98B-4DE9-B101-7DFE86F7854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E5912B7-0CFB-462D-9256-041D25ABE14C}" type="datetimeFigureOut">
              <a:rPr lang="en-US" smtClean="0"/>
              <a:pPr/>
              <a:t>5/23/2011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A0D241-B98B-4DE9-B101-7DFE86F7854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E5912B7-0CFB-462D-9256-041D25ABE14C}" type="datetimeFigureOut">
              <a:rPr lang="en-US" smtClean="0"/>
              <a:pPr/>
              <a:t>5/23/2011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A0D241-B98B-4DE9-B101-7DFE86F7854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E5912B7-0CFB-462D-9256-041D25ABE14C}" type="datetimeFigureOut">
              <a:rPr lang="en-US" smtClean="0"/>
              <a:pPr/>
              <a:t>5/23/2011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A0D241-B98B-4DE9-B101-7DFE86F7854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E5912B7-0CFB-462D-9256-041D25ABE14C}" type="datetimeFigureOut">
              <a:rPr lang="en-US" smtClean="0"/>
              <a:pPr/>
              <a:t>5/23/2011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A0D241-B98B-4DE9-B101-7DFE86F7854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CE5912B7-0CFB-462D-9256-041D25ABE14C}" type="datetimeFigureOut">
              <a:rPr lang="en-US" smtClean="0"/>
              <a:pPr/>
              <a:t>5/23/2011</a:t>
            </a:fld>
            <a:endParaRPr lang="en-US"/>
          </a:p>
        </p:txBody>
      </p:sp>
      <p:sp>
        <p:nvSpPr>
          <p:cNvPr id="8" name="Slide Number Placeholder 7"/>
          <p:cNvSpPr>
            <a:spLocks noGrp="1"/>
          </p:cNvSpPr>
          <p:nvPr>
            <p:ph type="sldNum" sz="quarter" idx="11"/>
          </p:nvPr>
        </p:nvSpPr>
        <p:spPr/>
        <p:txBody>
          <a:bodyPr/>
          <a:lstStyle/>
          <a:p>
            <a:fld id="{CAA0D241-B98B-4DE9-B101-7DFE86F78547}"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5912B7-0CFB-462D-9256-041D25ABE14C}" type="datetimeFigureOut">
              <a:rPr lang="en-US" smtClean="0"/>
              <a:pPr/>
              <a:t>5/23/2011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A0D241-B98B-4DE9-B101-7DFE86F7854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E5912B7-0CFB-462D-9256-041D25ABE14C}" type="datetimeFigureOut">
              <a:rPr lang="en-US" smtClean="0"/>
              <a:pPr/>
              <a:t>5/23/2011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CAA0D241-B98B-4DE9-B101-7DFE86F7854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CE5912B7-0CFB-462D-9256-041D25ABE14C}" type="datetimeFigureOut">
              <a:rPr lang="en-US" smtClean="0"/>
              <a:pPr/>
              <a:t>5/23/2011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A0D241-B98B-4DE9-B101-7DFE86F7854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CE5912B7-0CFB-462D-9256-041D25ABE14C}" type="datetimeFigureOut">
              <a:rPr lang="en-US" smtClean="0"/>
              <a:pPr/>
              <a:t>5/23/2011</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CAA0D241-B98B-4DE9-B101-7DFE86F78547}"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upload.wikimedia.org/wikipedia/commons/a/ae/Burmese_music_casette_tapes,_Yangon,_Myanmar.jp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1026" name="Picture 2" descr="http://www.images-photography-pictures.net/bagan-myanmar-burma-buddhism-ballooning-David-Haberlah.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Rectangle 3"/>
          <p:cNvSpPr/>
          <p:nvPr/>
        </p:nvSpPr>
        <p:spPr>
          <a:xfrm>
            <a:off x="1647161" y="0"/>
            <a:ext cx="5849678" cy="1569660"/>
          </a:xfrm>
          <a:prstGeom prst="rect">
            <a:avLst/>
          </a:prstGeom>
          <a:noFill/>
        </p:spPr>
        <p:txBody>
          <a:bodyPr wrap="none" lIns="91440" tIns="45720" rIns="91440" bIns="45720">
            <a:spAutoFit/>
          </a:bodyPr>
          <a:lstStyle/>
          <a:p>
            <a:pPr algn="ctr"/>
            <a:r>
              <a:rPr lang="en-US" sz="9600" b="0" cap="none" spc="0" dirty="0" smtClean="0">
                <a:ln w="18415" cmpd="sng">
                  <a:solidFill>
                    <a:srgbClr val="FFFFFF"/>
                  </a:solidFill>
                  <a:prstDash val="solid"/>
                </a:ln>
                <a:solidFill>
                  <a:schemeClr val="bg2">
                    <a:lumMod val="25000"/>
                  </a:schemeClr>
                </a:solidFill>
                <a:effectLst>
                  <a:outerShdw blurRad="63500" dir="3600000" algn="tl" rotWithShape="0">
                    <a:srgbClr val="000000">
                      <a:alpha val="70000"/>
                    </a:srgbClr>
                  </a:outerShdw>
                </a:effectLst>
              </a:rPr>
              <a:t>Burma Asia</a:t>
            </a:r>
            <a:endParaRPr lang="en-US" sz="9600" b="0" cap="none" spc="0" dirty="0">
              <a:ln w="18415" cmpd="sng">
                <a:solidFill>
                  <a:srgbClr val="FFFFFF"/>
                </a:solidFill>
                <a:prstDash val="solid"/>
              </a:ln>
              <a:solidFill>
                <a:schemeClr val="bg2">
                  <a:lumMod val="25000"/>
                </a:schemeClr>
              </a:solidFill>
              <a:effectLst>
                <a:outerShdw blurRad="63500" dir="3600000" algn="tl" rotWithShape="0">
                  <a:srgbClr val="000000">
                    <a:alpha val="70000"/>
                  </a:srgbClr>
                </a:outerShdw>
              </a:effectLst>
            </a:endParaRPr>
          </a:p>
        </p:txBody>
      </p:sp>
      <p:sp>
        <p:nvSpPr>
          <p:cNvPr id="11" name="Rectangle 10"/>
          <p:cNvSpPr/>
          <p:nvPr/>
        </p:nvSpPr>
        <p:spPr>
          <a:xfrm>
            <a:off x="2311064" y="1371600"/>
            <a:ext cx="4521879" cy="923330"/>
          </a:xfrm>
          <a:prstGeom prst="rect">
            <a:avLst/>
          </a:prstGeom>
          <a:noFill/>
        </p:spPr>
        <p:txBody>
          <a:bodyPr wrap="none" lIns="91440" tIns="45720" rIns="91440" bIns="45720">
            <a:spAutoFit/>
          </a:bodyPr>
          <a:lstStyle/>
          <a:p>
            <a:pPr algn="ctr"/>
            <a:r>
              <a:rPr lang="en-US" sz="5400" dirty="0" smtClean="0">
                <a:ln w="18415" cmpd="sng">
                  <a:solidFill>
                    <a:srgbClr val="FFFFFF"/>
                  </a:solidFill>
                  <a:prstDash val="solid"/>
                </a:ln>
                <a:solidFill>
                  <a:schemeClr val="bg2">
                    <a:lumMod val="25000"/>
                  </a:schemeClr>
                </a:solidFill>
                <a:effectLst>
                  <a:outerShdw blurRad="63500" dir="3600000" algn="tl" rotWithShape="0">
                    <a:srgbClr val="000000">
                      <a:alpha val="70000"/>
                    </a:srgbClr>
                  </a:outerShdw>
                </a:effectLst>
              </a:rPr>
              <a:t>By: Liz </a:t>
            </a:r>
            <a:r>
              <a:rPr lang="en-US" sz="5400" dirty="0" err="1">
                <a:ln w="18415" cmpd="sng">
                  <a:solidFill>
                    <a:srgbClr val="FFFFFF"/>
                  </a:solidFill>
                  <a:prstDash val="solid"/>
                </a:ln>
                <a:solidFill>
                  <a:schemeClr val="bg2">
                    <a:lumMod val="25000"/>
                  </a:schemeClr>
                </a:solidFill>
                <a:effectLst>
                  <a:outerShdw blurRad="63500" dir="3600000" algn="tl" rotWithShape="0">
                    <a:srgbClr val="000000">
                      <a:alpha val="70000"/>
                    </a:srgbClr>
                  </a:outerShdw>
                </a:effectLst>
              </a:rPr>
              <a:t>H</a:t>
            </a:r>
            <a:r>
              <a:rPr lang="en-US" sz="5400" dirty="0" err="1" smtClean="0">
                <a:ln w="18415" cmpd="sng">
                  <a:solidFill>
                    <a:srgbClr val="FFFFFF"/>
                  </a:solidFill>
                  <a:prstDash val="solid"/>
                </a:ln>
                <a:solidFill>
                  <a:schemeClr val="bg2">
                    <a:lumMod val="25000"/>
                  </a:schemeClr>
                </a:solidFill>
                <a:effectLst>
                  <a:outerShdw blurRad="63500" dir="3600000" algn="tl" rotWithShape="0">
                    <a:srgbClr val="000000">
                      <a:alpha val="70000"/>
                    </a:srgbClr>
                  </a:outerShdw>
                </a:effectLst>
              </a:rPr>
              <a:t>uebsch</a:t>
            </a:r>
            <a:endParaRPr lang="en-US" sz="5400" b="0" cap="none" spc="0" dirty="0">
              <a:ln w="18415" cmpd="sng">
                <a:solidFill>
                  <a:srgbClr val="FFFFFF"/>
                </a:solidFill>
                <a:prstDash val="solid"/>
              </a:ln>
              <a:solidFill>
                <a:schemeClr val="bg2">
                  <a:lumMod val="25000"/>
                </a:schemeClr>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xmlns="" val="6971624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
            <a:ext cx="4953000" cy="692091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5181600" y="228600"/>
            <a:ext cx="3810000" cy="830997"/>
          </a:xfrm>
          <a:prstGeom prst="rect">
            <a:avLst/>
          </a:prstGeom>
          <a:noFill/>
        </p:spPr>
        <p:txBody>
          <a:bodyPr wrap="square" rtlCol="0">
            <a:spAutoFit/>
          </a:bodyPr>
          <a:lstStyle/>
          <a:p>
            <a:r>
              <a:rPr lang="en-US" sz="2400" dirty="0" smtClean="0"/>
              <a:t>Burma is located in southeast Asia</a:t>
            </a:r>
            <a:r>
              <a:rPr lang="en-US" dirty="0" smtClean="0"/>
              <a:t>.</a:t>
            </a:r>
            <a:endParaRPr lang="en-US" dirty="0"/>
          </a:p>
        </p:txBody>
      </p:sp>
      <p:sp>
        <p:nvSpPr>
          <p:cNvPr id="5" name="Rounded Rectangle 4"/>
          <p:cNvSpPr/>
          <p:nvPr/>
        </p:nvSpPr>
        <p:spPr>
          <a:xfrm>
            <a:off x="4838700" y="0"/>
            <a:ext cx="114300" cy="6920916"/>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5181600" y="1295400"/>
            <a:ext cx="3733800" cy="2308324"/>
          </a:xfrm>
          <a:prstGeom prst="rect">
            <a:avLst/>
          </a:prstGeom>
          <a:noFill/>
        </p:spPr>
        <p:txBody>
          <a:bodyPr wrap="square" rtlCol="0">
            <a:spAutoFit/>
          </a:bodyPr>
          <a:lstStyle/>
          <a:p>
            <a:r>
              <a:rPr lang="en-US" sz="2400" dirty="0" smtClean="0"/>
              <a:t>Burma is bordered by Bangladesh, to the west, India to the northwest, China to the northeast, Laos to the east, and Thailand to the southeast.</a:t>
            </a:r>
            <a:endParaRPr lang="en-US" sz="2400" dirty="0"/>
          </a:p>
        </p:txBody>
      </p:sp>
      <p:sp>
        <p:nvSpPr>
          <p:cNvPr id="8" name="TextBox 7"/>
          <p:cNvSpPr txBox="1"/>
          <p:nvPr/>
        </p:nvSpPr>
        <p:spPr>
          <a:xfrm>
            <a:off x="5181600" y="3886200"/>
            <a:ext cx="3543300" cy="1200329"/>
          </a:xfrm>
          <a:prstGeom prst="rect">
            <a:avLst/>
          </a:prstGeom>
          <a:noFill/>
        </p:spPr>
        <p:txBody>
          <a:bodyPr wrap="square" rtlCol="0">
            <a:spAutoFit/>
          </a:bodyPr>
          <a:lstStyle/>
          <a:p>
            <a:r>
              <a:rPr lang="en-US" sz="2400" dirty="0" smtClean="0"/>
              <a:t>The Bay of Bengal borders Burma to the southeast.</a:t>
            </a:r>
            <a:endParaRPr lang="en-US" sz="2400" dirty="0"/>
          </a:p>
        </p:txBody>
      </p:sp>
      <p:sp>
        <p:nvSpPr>
          <p:cNvPr id="9" name="TextBox 8"/>
          <p:cNvSpPr txBox="1"/>
          <p:nvPr/>
        </p:nvSpPr>
        <p:spPr>
          <a:xfrm>
            <a:off x="5181600" y="5444698"/>
            <a:ext cx="3886200" cy="830997"/>
          </a:xfrm>
          <a:prstGeom prst="rect">
            <a:avLst/>
          </a:prstGeom>
          <a:noFill/>
        </p:spPr>
        <p:txBody>
          <a:bodyPr wrap="square" rtlCol="0">
            <a:spAutoFit/>
          </a:bodyPr>
          <a:lstStyle/>
          <a:p>
            <a:r>
              <a:rPr lang="en-US" sz="2400" dirty="0" smtClean="0"/>
              <a:t>The Andaman Sea borders Burma to the South.</a:t>
            </a:r>
            <a:endParaRPr lang="en-US" sz="2400" dirty="0"/>
          </a:p>
        </p:txBody>
      </p:sp>
    </p:spTree>
    <p:extLst>
      <p:ext uri="{BB962C8B-B14F-4D97-AF65-F5344CB8AC3E}">
        <p14:creationId xmlns:p14="http://schemas.microsoft.com/office/powerpoint/2010/main" xmlns="" val="4446699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257800" y="179219"/>
            <a:ext cx="3771900" cy="65074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685800" y="304800"/>
            <a:ext cx="4572000" cy="646331"/>
          </a:xfrm>
          <a:prstGeom prst="rect">
            <a:avLst/>
          </a:prstGeom>
          <a:noFill/>
        </p:spPr>
        <p:txBody>
          <a:bodyPr wrap="square" rtlCol="0">
            <a:spAutoFit/>
          </a:bodyPr>
          <a:lstStyle/>
          <a:p>
            <a:r>
              <a:rPr lang="en-US" dirty="0" smtClean="0"/>
              <a:t>Burma is divided into seven states and seven regions.</a:t>
            </a:r>
            <a:endParaRPr lang="en-US" dirty="0"/>
          </a:p>
        </p:txBody>
      </p:sp>
      <p:sp>
        <p:nvSpPr>
          <p:cNvPr id="5" name="TextBox 4"/>
          <p:cNvSpPr txBox="1"/>
          <p:nvPr/>
        </p:nvSpPr>
        <p:spPr>
          <a:xfrm>
            <a:off x="625927" y="1447800"/>
            <a:ext cx="1796143" cy="646331"/>
          </a:xfrm>
          <a:prstGeom prst="rect">
            <a:avLst/>
          </a:prstGeom>
          <a:noFill/>
        </p:spPr>
        <p:txBody>
          <a:bodyPr wrap="square" rtlCol="0">
            <a:spAutoFit/>
          </a:bodyPr>
          <a:lstStyle/>
          <a:p>
            <a:r>
              <a:rPr lang="en-US" sz="3600" u="sng" dirty="0" smtClean="0"/>
              <a:t>States</a:t>
            </a:r>
            <a:endParaRPr lang="en-US" sz="3600" u="sng" dirty="0"/>
          </a:p>
        </p:txBody>
      </p:sp>
      <p:sp>
        <p:nvSpPr>
          <p:cNvPr id="6" name="TextBox 5"/>
          <p:cNvSpPr txBox="1"/>
          <p:nvPr/>
        </p:nvSpPr>
        <p:spPr>
          <a:xfrm>
            <a:off x="2971800" y="1509356"/>
            <a:ext cx="2362200" cy="584775"/>
          </a:xfrm>
          <a:prstGeom prst="rect">
            <a:avLst/>
          </a:prstGeom>
          <a:noFill/>
        </p:spPr>
        <p:txBody>
          <a:bodyPr wrap="square" rtlCol="0">
            <a:spAutoFit/>
          </a:bodyPr>
          <a:lstStyle/>
          <a:p>
            <a:r>
              <a:rPr lang="en-US" sz="3200" u="sng" dirty="0" smtClean="0"/>
              <a:t>Regions</a:t>
            </a:r>
            <a:endParaRPr lang="en-US" sz="3200" u="sng" dirty="0"/>
          </a:p>
        </p:txBody>
      </p:sp>
      <p:sp>
        <p:nvSpPr>
          <p:cNvPr id="7" name="TextBox 6"/>
          <p:cNvSpPr txBox="1"/>
          <p:nvPr/>
        </p:nvSpPr>
        <p:spPr>
          <a:xfrm>
            <a:off x="-152400" y="2094131"/>
            <a:ext cx="2269670" cy="2677656"/>
          </a:xfrm>
          <a:prstGeom prst="rect">
            <a:avLst/>
          </a:prstGeom>
          <a:noFill/>
        </p:spPr>
        <p:txBody>
          <a:bodyPr wrap="square" rtlCol="0">
            <a:spAutoFit/>
          </a:bodyPr>
          <a:lstStyle/>
          <a:p>
            <a:pPr lvl="1" algn="ctr"/>
            <a:r>
              <a:rPr lang="en-US" sz="2400" dirty="0" smtClean="0"/>
              <a:t>  </a:t>
            </a:r>
            <a:r>
              <a:rPr lang="en-US" sz="2400" dirty="0" err="1" smtClean="0"/>
              <a:t>Kachin</a:t>
            </a:r>
            <a:endParaRPr lang="en-US" sz="2400" dirty="0" smtClean="0"/>
          </a:p>
          <a:p>
            <a:pPr lvl="1" algn="ctr"/>
            <a:r>
              <a:rPr lang="en-US" sz="2400" dirty="0" smtClean="0"/>
              <a:t>  </a:t>
            </a:r>
            <a:r>
              <a:rPr lang="en-US" sz="2400" dirty="0" err="1" smtClean="0"/>
              <a:t>Kayah</a:t>
            </a:r>
            <a:endParaRPr lang="en-US" sz="2400" dirty="0" smtClean="0"/>
          </a:p>
          <a:p>
            <a:pPr lvl="1" algn="ctr"/>
            <a:r>
              <a:rPr lang="en-US" sz="2400" dirty="0" smtClean="0"/>
              <a:t>  </a:t>
            </a:r>
            <a:r>
              <a:rPr lang="en-US" sz="2400" dirty="0" err="1" smtClean="0"/>
              <a:t>Kayin</a:t>
            </a:r>
            <a:r>
              <a:rPr lang="en-US" sz="2400" dirty="0" smtClean="0"/>
              <a:t> </a:t>
            </a:r>
          </a:p>
          <a:p>
            <a:pPr lvl="1" algn="ctr"/>
            <a:r>
              <a:rPr lang="en-US" sz="2400" dirty="0" smtClean="0"/>
              <a:t>   Chin</a:t>
            </a:r>
          </a:p>
          <a:p>
            <a:pPr lvl="1" algn="ctr"/>
            <a:r>
              <a:rPr lang="en-US" sz="2400" dirty="0" smtClean="0"/>
              <a:t>   Mon</a:t>
            </a:r>
          </a:p>
          <a:p>
            <a:pPr lvl="1" algn="ctr"/>
            <a:r>
              <a:rPr lang="en-US" sz="2400" dirty="0" smtClean="0"/>
              <a:t>   </a:t>
            </a:r>
            <a:r>
              <a:rPr lang="en-US" sz="2400" dirty="0" err="1" smtClean="0"/>
              <a:t>Rakhine</a:t>
            </a:r>
            <a:endParaRPr lang="en-US" sz="2400" dirty="0" smtClean="0"/>
          </a:p>
          <a:p>
            <a:pPr lvl="1" algn="ctr"/>
            <a:r>
              <a:rPr lang="en-US" sz="2400" dirty="0" smtClean="0"/>
              <a:t>  Shan</a:t>
            </a:r>
          </a:p>
        </p:txBody>
      </p:sp>
      <p:sp>
        <p:nvSpPr>
          <p:cNvPr id="9" name="TextBox 8"/>
          <p:cNvSpPr txBox="1"/>
          <p:nvPr/>
        </p:nvSpPr>
        <p:spPr>
          <a:xfrm>
            <a:off x="2422070" y="2094131"/>
            <a:ext cx="2514600" cy="2677656"/>
          </a:xfrm>
          <a:prstGeom prst="rect">
            <a:avLst/>
          </a:prstGeom>
          <a:noFill/>
        </p:spPr>
        <p:txBody>
          <a:bodyPr wrap="square" rtlCol="0">
            <a:spAutoFit/>
          </a:bodyPr>
          <a:lstStyle/>
          <a:p>
            <a:pPr algn="ctr"/>
            <a:r>
              <a:rPr lang="en-US" sz="2400" dirty="0" err="1" smtClean="0"/>
              <a:t>Sagaing</a:t>
            </a:r>
            <a:endParaRPr lang="en-US" sz="2400" dirty="0" smtClean="0"/>
          </a:p>
          <a:p>
            <a:pPr algn="ctr"/>
            <a:r>
              <a:rPr lang="en-US" sz="2400" dirty="0" err="1" smtClean="0"/>
              <a:t>Tanitharyi</a:t>
            </a:r>
            <a:endParaRPr lang="en-US" sz="2400" dirty="0" smtClean="0"/>
          </a:p>
          <a:p>
            <a:pPr algn="ctr"/>
            <a:r>
              <a:rPr lang="en-US" sz="2400" dirty="0" err="1" smtClean="0"/>
              <a:t>Bago</a:t>
            </a:r>
            <a:endParaRPr lang="en-US" sz="2400" dirty="0" smtClean="0"/>
          </a:p>
          <a:p>
            <a:pPr algn="ctr"/>
            <a:r>
              <a:rPr lang="en-US" sz="2400" dirty="0" err="1" smtClean="0"/>
              <a:t>Magway</a:t>
            </a:r>
            <a:endParaRPr lang="en-US" sz="2400" dirty="0" smtClean="0"/>
          </a:p>
          <a:p>
            <a:pPr algn="ctr"/>
            <a:r>
              <a:rPr lang="en-US" sz="2400" dirty="0" smtClean="0"/>
              <a:t>Mandalay</a:t>
            </a:r>
          </a:p>
          <a:p>
            <a:pPr algn="ctr"/>
            <a:r>
              <a:rPr lang="en-US" sz="2400" dirty="0" smtClean="0"/>
              <a:t>Yangon</a:t>
            </a:r>
          </a:p>
          <a:p>
            <a:pPr algn="ctr"/>
            <a:r>
              <a:rPr lang="en-US" sz="2400" dirty="0" err="1" smtClean="0"/>
              <a:t>Ayearwady</a:t>
            </a:r>
            <a:endParaRPr lang="en-US" sz="2400" dirty="0"/>
          </a:p>
        </p:txBody>
      </p:sp>
      <p:sp>
        <p:nvSpPr>
          <p:cNvPr id="11" name="Rectangle 10"/>
          <p:cNvSpPr/>
          <p:nvPr/>
        </p:nvSpPr>
        <p:spPr>
          <a:xfrm>
            <a:off x="5257800" y="179219"/>
            <a:ext cx="76200" cy="65074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257800" y="179220"/>
            <a:ext cx="3771900" cy="627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5257800" y="6686699"/>
            <a:ext cx="3771900"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9029700" y="210615"/>
            <a:ext cx="45719" cy="65218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5684107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3.bp.blogspot.com/_Hj5-4y4gHVw/TAkSx124fBI/AAAAAAAAJIo/VKpx0PjOLjU/s1600/6+question.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2918" y="124455"/>
            <a:ext cx="8925954" cy="668655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228600" y="4114800"/>
            <a:ext cx="3581400" cy="2554545"/>
          </a:xfrm>
          <a:prstGeom prst="rect">
            <a:avLst/>
          </a:prstGeom>
          <a:noFill/>
        </p:spPr>
        <p:txBody>
          <a:bodyPr wrap="square" rtlCol="0">
            <a:spAutoFit/>
          </a:bodyPr>
          <a:lstStyle/>
          <a:p>
            <a:r>
              <a:rPr lang="en-US" sz="2000" dirty="0" smtClean="0"/>
              <a:t>Burma has the largest amount of child soldiers in the world. The amount of child soldiers are growing. Most of the child soldiers are found in the national army. Recruits children as young as 11 years old.</a:t>
            </a:r>
          </a:p>
        </p:txBody>
      </p:sp>
      <p:sp>
        <p:nvSpPr>
          <p:cNvPr id="6" name="TextBox 5"/>
          <p:cNvSpPr txBox="1"/>
          <p:nvPr/>
        </p:nvSpPr>
        <p:spPr>
          <a:xfrm>
            <a:off x="6934200" y="4355445"/>
            <a:ext cx="1676400" cy="2308324"/>
          </a:xfrm>
          <a:prstGeom prst="rect">
            <a:avLst/>
          </a:prstGeom>
          <a:noFill/>
        </p:spPr>
        <p:txBody>
          <a:bodyPr wrap="square" rtlCol="0">
            <a:spAutoFit/>
          </a:bodyPr>
          <a:lstStyle/>
          <a:p>
            <a:r>
              <a:rPr lang="en-US" dirty="0" smtClean="0"/>
              <a:t>Burma’s army has doubled in size since 1988. it now is one of the largest army’s in southeast </a:t>
            </a:r>
            <a:r>
              <a:rPr lang="en-US" dirty="0"/>
              <a:t>A</a:t>
            </a:r>
            <a:r>
              <a:rPr lang="en-US" dirty="0" smtClean="0"/>
              <a:t>sia.</a:t>
            </a:r>
            <a:endParaRPr lang="en-US" dirty="0"/>
          </a:p>
        </p:txBody>
      </p:sp>
      <p:sp>
        <p:nvSpPr>
          <p:cNvPr id="7" name="TextBox 6"/>
          <p:cNvSpPr txBox="1"/>
          <p:nvPr/>
        </p:nvSpPr>
        <p:spPr>
          <a:xfrm>
            <a:off x="228600" y="228599"/>
            <a:ext cx="5943600" cy="830997"/>
          </a:xfrm>
          <a:prstGeom prst="rect">
            <a:avLst/>
          </a:prstGeom>
          <a:noFill/>
        </p:spPr>
        <p:txBody>
          <a:bodyPr wrap="square" rtlCol="0">
            <a:spAutoFit/>
          </a:bodyPr>
          <a:lstStyle/>
          <a:p>
            <a:r>
              <a:rPr lang="en-US" sz="4800" b="1" dirty="0" smtClean="0"/>
              <a:t>CHILD SOLDIERS</a:t>
            </a:r>
            <a:endParaRPr lang="en-US" sz="4800" b="1" dirty="0"/>
          </a:p>
        </p:txBody>
      </p:sp>
    </p:spTree>
    <p:extLst>
      <p:ext uri="{BB962C8B-B14F-4D97-AF65-F5344CB8AC3E}">
        <p14:creationId xmlns:p14="http://schemas.microsoft.com/office/powerpoint/2010/main" xmlns="" val="27792496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5185" y="152400"/>
            <a:ext cx="8937171" cy="655047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Rectangle 3"/>
          <p:cNvSpPr/>
          <p:nvPr/>
        </p:nvSpPr>
        <p:spPr>
          <a:xfrm>
            <a:off x="4976107" y="2286000"/>
            <a:ext cx="3877986" cy="923330"/>
          </a:xfrm>
          <a:prstGeom prst="rect">
            <a:avLst/>
          </a:prstGeom>
          <a:noFill/>
        </p:spPr>
        <p:txBody>
          <a:bodyPr wrap="none" lIns="91440" tIns="45720" rIns="91440" bIns="45720">
            <a:spAutoFit/>
          </a:bodyPr>
          <a:lstStyle/>
          <a:p>
            <a:pPr algn="ctr"/>
            <a:r>
              <a:rPr lang="en-US" sz="5400" b="1" dirty="0" smtClean="0">
                <a:ln w="1905"/>
                <a:solidFill>
                  <a:schemeClr val="accent4">
                    <a:lumMod val="50000"/>
                  </a:schemeClr>
                </a:solidFill>
                <a:effectLst>
                  <a:innerShdw blurRad="69850" dist="43180" dir="5400000">
                    <a:srgbClr val="000000">
                      <a:alpha val="65000"/>
                    </a:srgbClr>
                  </a:innerShdw>
                </a:effectLst>
              </a:rPr>
              <a:t>A</a:t>
            </a:r>
            <a:r>
              <a:rPr lang="en-US" sz="5400" b="1" cap="none" spc="0" dirty="0" smtClean="0">
                <a:ln w="1905"/>
                <a:solidFill>
                  <a:schemeClr val="accent4">
                    <a:lumMod val="50000"/>
                  </a:schemeClr>
                </a:solidFill>
                <a:effectLst>
                  <a:innerShdw blurRad="69850" dist="43180" dir="5400000">
                    <a:srgbClr val="000000">
                      <a:alpha val="65000"/>
                    </a:srgbClr>
                  </a:innerShdw>
                </a:effectLst>
              </a:rPr>
              <a:t>griculture</a:t>
            </a:r>
            <a:endParaRPr lang="en-US" sz="5400" b="1" cap="none" spc="0" dirty="0">
              <a:ln w="1905"/>
              <a:solidFill>
                <a:schemeClr val="accent4">
                  <a:lumMod val="50000"/>
                </a:schemeClr>
              </a:solidFill>
              <a:effectLst>
                <a:innerShdw blurRad="69850" dist="43180" dir="5400000">
                  <a:srgbClr val="000000">
                    <a:alpha val="65000"/>
                  </a:srgbClr>
                </a:innerShdw>
              </a:effectLst>
            </a:endParaRPr>
          </a:p>
        </p:txBody>
      </p:sp>
      <p:sp>
        <p:nvSpPr>
          <p:cNvPr id="8" name="TextBox 7"/>
          <p:cNvSpPr txBox="1"/>
          <p:nvPr/>
        </p:nvSpPr>
        <p:spPr>
          <a:xfrm>
            <a:off x="2613907" y="152400"/>
            <a:ext cx="4724400" cy="1015663"/>
          </a:xfrm>
          <a:prstGeom prst="rect">
            <a:avLst/>
          </a:prstGeom>
          <a:noFill/>
        </p:spPr>
        <p:txBody>
          <a:bodyPr wrap="square" rtlCol="0">
            <a:spAutoFit/>
          </a:bodyPr>
          <a:lstStyle/>
          <a:p>
            <a:r>
              <a:rPr lang="en-US" sz="2000" dirty="0" smtClean="0">
                <a:solidFill>
                  <a:schemeClr val="accent4">
                    <a:lumMod val="50000"/>
                  </a:schemeClr>
                </a:solidFill>
              </a:rPr>
              <a:t>The major agricultural product is rice. Where they grow rice , that covers about 60% of Burma's cultivated land.</a:t>
            </a:r>
            <a:endParaRPr lang="en-US" sz="2000" dirty="0">
              <a:solidFill>
                <a:schemeClr val="accent4">
                  <a:lumMod val="50000"/>
                </a:schemeClr>
              </a:solidFill>
            </a:endParaRPr>
          </a:p>
        </p:txBody>
      </p:sp>
      <p:sp>
        <p:nvSpPr>
          <p:cNvPr id="9" name="TextBox 8"/>
          <p:cNvSpPr txBox="1"/>
          <p:nvPr/>
        </p:nvSpPr>
        <p:spPr>
          <a:xfrm>
            <a:off x="283029" y="5410200"/>
            <a:ext cx="6400800" cy="1200329"/>
          </a:xfrm>
          <a:prstGeom prst="rect">
            <a:avLst/>
          </a:prstGeom>
          <a:noFill/>
        </p:spPr>
        <p:txBody>
          <a:bodyPr wrap="square" rtlCol="0">
            <a:spAutoFit/>
          </a:bodyPr>
          <a:lstStyle/>
          <a:p>
            <a:r>
              <a:rPr lang="en-US" sz="2400" dirty="0" smtClean="0"/>
              <a:t>Burma use to be Asia's largest exporter of rice, but since 2003 they  are now alias seventh largest exporter of rice.</a:t>
            </a:r>
            <a:endParaRPr lang="en-US" sz="2400" dirty="0"/>
          </a:p>
        </p:txBody>
      </p:sp>
    </p:spTree>
    <p:extLst>
      <p:ext uri="{BB962C8B-B14F-4D97-AF65-F5344CB8AC3E}">
        <p14:creationId xmlns:p14="http://schemas.microsoft.com/office/powerpoint/2010/main" xmlns="" val="8558704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www.wayfaring.info/wp-content/uploads/2008/06/burma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2400" y="152399"/>
            <a:ext cx="8839200" cy="6595771"/>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304800" y="0"/>
            <a:ext cx="3657600" cy="923330"/>
          </a:xfrm>
          <a:prstGeom prst="rect">
            <a:avLst/>
          </a:prstGeom>
          <a:noFill/>
        </p:spPr>
        <p:txBody>
          <a:bodyPr wrap="square" rtlCol="0">
            <a:spAutoFit/>
          </a:bodyPr>
          <a:lstStyle/>
          <a:p>
            <a:r>
              <a:rPr lang="en-US" sz="5400" dirty="0" smtClean="0">
                <a:solidFill>
                  <a:schemeClr val="bg2">
                    <a:lumMod val="50000"/>
                  </a:schemeClr>
                </a:solidFill>
              </a:rPr>
              <a:t>Culture</a:t>
            </a:r>
            <a:endParaRPr lang="en-US" sz="5400" dirty="0">
              <a:solidFill>
                <a:schemeClr val="bg2">
                  <a:lumMod val="50000"/>
                </a:schemeClr>
              </a:solidFill>
            </a:endParaRPr>
          </a:p>
        </p:txBody>
      </p:sp>
      <p:sp>
        <p:nvSpPr>
          <p:cNvPr id="5" name="TextBox 4"/>
          <p:cNvSpPr txBox="1"/>
          <p:nvPr/>
        </p:nvSpPr>
        <p:spPr>
          <a:xfrm>
            <a:off x="188665" y="945101"/>
            <a:ext cx="3849935" cy="1015663"/>
          </a:xfrm>
          <a:prstGeom prst="rect">
            <a:avLst/>
          </a:prstGeom>
          <a:noFill/>
        </p:spPr>
        <p:txBody>
          <a:bodyPr wrap="square" rtlCol="0">
            <a:spAutoFit/>
          </a:bodyPr>
          <a:lstStyle/>
          <a:p>
            <a:pPr marL="342900" indent="-342900">
              <a:buFont typeface="Arial" pitchFamily="34" charset="0"/>
              <a:buChar char="•"/>
            </a:pPr>
            <a:r>
              <a:rPr lang="en-US" sz="2000" b="1" dirty="0" smtClean="0">
                <a:solidFill>
                  <a:schemeClr val="bg2">
                    <a:lumMod val="50000"/>
                  </a:schemeClr>
                </a:solidFill>
              </a:rPr>
              <a:t>A Large diverse of indigenous people live in Burma</a:t>
            </a:r>
          </a:p>
        </p:txBody>
      </p:sp>
      <p:sp>
        <p:nvSpPr>
          <p:cNvPr id="6" name="TextBox 5"/>
          <p:cNvSpPr txBox="1"/>
          <p:nvPr/>
        </p:nvSpPr>
        <p:spPr>
          <a:xfrm>
            <a:off x="228600" y="1938993"/>
            <a:ext cx="3886200" cy="1015663"/>
          </a:xfrm>
          <a:prstGeom prst="rect">
            <a:avLst/>
          </a:prstGeom>
          <a:noFill/>
        </p:spPr>
        <p:txBody>
          <a:bodyPr wrap="square" rtlCol="0">
            <a:spAutoFit/>
          </a:bodyPr>
          <a:lstStyle/>
          <a:p>
            <a:pPr marL="342900" indent="-342900">
              <a:buFont typeface="Arial" pitchFamily="34" charset="0"/>
              <a:buChar char="•"/>
            </a:pPr>
            <a:r>
              <a:rPr lang="en-US" sz="2000" b="1" dirty="0" smtClean="0">
                <a:solidFill>
                  <a:schemeClr val="bg2">
                    <a:lumMod val="50000"/>
                  </a:schemeClr>
                </a:solidFill>
              </a:rPr>
              <a:t>Most of the culture is Buddhist and </a:t>
            </a:r>
            <a:r>
              <a:rPr lang="en-US" sz="2000" b="1" dirty="0" err="1">
                <a:solidFill>
                  <a:schemeClr val="bg2">
                    <a:lumMod val="50000"/>
                  </a:schemeClr>
                </a:solidFill>
              </a:rPr>
              <a:t>B</a:t>
            </a:r>
            <a:r>
              <a:rPr lang="en-US" sz="2000" b="1" dirty="0" err="1" smtClean="0">
                <a:solidFill>
                  <a:schemeClr val="bg2">
                    <a:lumMod val="50000"/>
                  </a:schemeClr>
                </a:solidFill>
              </a:rPr>
              <a:t>amar</a:t>
            </a:r>
            <a:endParaRPr lang="en-US" sz="2000" b="1" dirty="0" smtClean="0">
              <a:solidFill>
                <a:schemeClr val="bg2">
                  <a:lumMod val="50000"/>
                </a:schemeClr>
              </a:solidFill>
            </a:endParaRPr>
          </a:p>
          <a:p>
            <a:endParaRPr lang="en-US" sz="2000" dirty="0">
              <a:solidFill>
                <a:schemeClr val="bg2">
                  <a:lumMod val="50000"/>
                </a:schemeClr>
              </a:solidFill>
            </a:endParaRPr>
          </a:p>
        </p:txBody>
      </p:sp>
      <p:sp>
        <p:nvSpPr>
          <p:cNvPr id="7" name="TextBox 6"/>
          <p:cNvSpPr txBox="1"/>
          <p:nvPr/>
        </p:nvSpPr>
        <p:spPr>
          <a:xfrm>
            <a:off x="266700" y="2687485"/>
            <a:ext cx="3200400" cy="707886"/>
          </a:xfrm>
          <a:prstGeom prst="rect">
            <a:avLst/>
          </a:prstGeom>
          <a:noFill/>
        </p:spPr>
        <p:txBody>
          <a:bodyPr wrap="square" rtlCol="0">
            <a:spAutoFit/>
          </a:bodyPr>
          <a:lstStyle/>
          <a:p>
            <a:pPr marL="285750" indent="-285750">
              <a:buFont typeface="Arial" pitchFamily="34" charset="0"/>
              <a:buChar char="•"/>
            </a:pPr>
            <a:r>
              <a:rPr lang="en-US" sz="2000" b="1" dirty="0" smtClean="0">
                <a:solidFill>
                  <a:schemeClr val="bg2">
                    <a:lumMod val="50000"/>
                  </a:schemeClr>
                </a:solidFill>
              </a:rPr>
              <a:t>Burmese is the official language of Burma</a:t>
            </a:r>
            <a:endParaRPr lang="en-US" sz="2000" b="1" dirty="0">
              <a:solidFill>
                <a:schemeClr val="bg2">
                  <a:lumMod val="50000"/>
                </a:schemeClr>
              </a:solidFill>
            </a:endParaRPr>
          </a:p>
        </p:txBody>
      </p:sp>
      <p:sp>
        <p:nvSpPr>
          <p:cNvPr id="8" name="TextBox 7"/>
          <p:cNvSpPr txBox="1"/>
          <p:nvPr/>
        </p:nvSpPr>
        <p:spPr>
          <a:xfrm>
            <a:off x="266700" y="3429783"/>
            <a:ext cx="3124200" cy="1323439"/>
          </a:xfrm>
          <a:prstGeom prst="rect">
            <a:avLst/>
          </a:prstGeom>
          <a:noFill/>
        </p:spPr>
        <p:txBody>
          <a:bodyPr wrap="square" rtlCol="0">
            <a:spAutoFit/>
          </a:bodyPr>
          <a:lstStyle/>
          <a:p>
            <a:pPr marL="285750" indent="-285750">
              <a:buFont typeface="Arial" pitchFamily="34" charset="0"/>
              <a:buChar char="•"/>
            </a:pPr>
            <a:r>
              <a:rPr lang="en-US" sz="2000" b="1" dirty="0" smtClean="0">
                <a:solidFill>
                  <a:schemeClr val="bg2">
                    <a:lumMod val="50000"/>
                  </a:schemeClr>
                </a:solidFill>
              </a:rPr>
              <a:t>Burmese is written in a script with circular, and semi circular letters.</a:t>
            </a:r>
            <a:endParaRPr lang="en-US" sz="2000" b="1" dirty="0">
              <a:solidFill>
                <a:schemeClr val="bg2">
                  <a:lumMod val="50000"/>
                </a:schemeClr>
              </a:solidFill>
            </a:endParaRPr>
          </a:p>
        </p:txBody>
      </p:sp>
      <p:sp>
        <p:nvSpPr>
          <p:cNvPr id="9" name="TextBox 8"/>
          <p:cNvSpPr txBox="1"/>
          <p:nvPr/>
        </p:nvSpPr>
        <p:spPr>
          <a:xfrm>
            <a:off x="1066800" y="5363176"/>
            <a:ext cx="3276600" cy="923330"/>
          </a:xfrm>
          <a:prstGeom prst="rect">
            <a:avLst/>
          </a:prstGeom>
          <a:noFill/>
        </p:spPr>
        <p:txBody>
          <a:bodyPr wrap="square" rtlCol="0">
            <a:spAutoFit/>
          </a:bodyPr>
          <a:lstStyle/>
          <a:p>
            <a:r>
              <a:rPr lang="en-US" b="1" dirty="0" smtClean="0">
                <a:solidFill>
                  <a:schemeClr val="bg2">
                    <a:lumMod val="50000"/>
                  </a:schemeClr>
                </a:solidFill>
              </a:rPr>
              <a:t>The boy in the picture is a Indigenous boy that lives in Burma.</a:t>
            </a:r>
            <a:endParaRPr lang="en-US" b="1" dirty="0">
              <a:solidFill>
                <a:schemeClr val="bg2">
                  <a:lumMod val="50000"/>
                </a:schemeClr>
              </a:solidFill>
            </a:endParaRPr>
          </a:p>
        </p:txBody>
      </p:sp>
    </p:spTree>
    <p:extLst>
      <p:ext uri="{BB962C8B-B14F-4D97-AF65-F5344CB8AC3E}">
        <p14:creationId xmlns:p14="http://schemas.microsoft.com/office/powerpoint/2010/main" xmlns="" val="16099889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771" y="152400"/>
            <a:ext cx="8828314" cy="658857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TextBox 4"/>
          <p:cNvSpPr txBox="1"/>
          <p:nvPr/>
        </p:nvSpPr>
        <p:spPr>
          <a:xfrm>
            <a:off x="1143000" y="152400"/>
            <a:ext cx="2743200" cy="923330"/>
          </a:xfrm>
          <a:prstGeom prst="rect">
            <a:avLst/>
          </a:prstGeom>
          <a:noFill/>
        </p:spPr>
        <p:txBody>
          <a:bodyPr wrap="square" rtlCol="0">
            <a:spAutoFit/>
          </a:bodyPr>
          <a:lstStyle/>
          <a:p>
            <a:r>
              <a:rPr lang="en-US" sz="5400" b="1" dirty="0" smtClean="0">
                <a:solidFill>
                  <a:srgbClr val="C00000"/>
                </a:solidFill>
              </a:rPr>
              <a:t>Food</a:t>
            </a:r>
            <a:endParaRPr lang="en-US" sz="5400" b="1" dirty="0">
              <a:solidFill>
                <a:srgbClr val="C00000"/>
              </a:solidFill>
            </a:endParaRPr>
          </a:p>
        </p:txBody>
      </p:sp>
      <p:sp>
        <p:nvSpPr>
          <p:cNvPr id="6" name="TextBox 5"/>
          <p:cNvSpPr txBox="1"/>
          <p:nvPr/>
        </p:nvSpPr>
        <p:spPr>
          <a:xfrm>
            <a:off x="5486400" y="1600200"/>
            <a:ext cx="2819400" cy="2739211"/>
          </a:xfrm>
          <a:prstGeom prst="rect">
            <a:avLst/>
          </a:prstGeom>
          <a:noFill/>
        </p:spPr>
        <p:txBody>
          <a:bodyPr wrap="square" rtlCol="0">
            <a:spAutoFit/>
          </a:bodyPr>
          <a:lstStyle/>
          <a:p>
            <a:r>
              <a:rPr lang="en-US" sz="2400" b="1" dirty="0" err="1" smtClean="0"/>
              <a:t>Mohinga</a:t>
            </a:r>
            <a:r>
              <a:rPr lang="en-US" sz="2400" b="1" dirty="0" smtClean="0"/>
              <a:t>, Considered as Burma's national dish. </a:t>
            </a:r>
          </a:p>
          <a:p>
            <a:r>
              <a:rPr lang="en-US" sz="2400" b="1" dirty="0" smtClean="0"/>
              <a:t>It has rice, and  noodles in fish soup</a:t>
            </a:r>
            <a:r>
              <a:rPr lang="en-US" sz="2800" b="1" dirty="0" smtClean="0">
                <a:solidFill>
                  <a:schemeClr val="bg1"/>
                </a:solidFill>
              </a:rPr>
              <a:t>.</a:t>
            </a:r>
            <a:endParaRPr lang="en-US" sz="2800" b="1" dirty="0">
              <a:solidFill>
                <a:schemeClr val="bg1"/>
              </a:solidFill>
            </a:endParaRPr>
          </a:p>
        </p:txBody>
      </p:sp>
      <p:sp>
        <p:nvSpPr>
          <p:cNvPr id="7" name="TextBox 6"/>
          <p:cNvSpPr txBox="1"/>
          <p:nvPr/>
        </p:nvSpPr>
        <p:spPr>
          <a:xfrm>
            <a:off x="304800" y="4267200"/>
            <a:ext cx="5029200" cy="2246769"/>
          </a:xfrm>
          <a:prstGeom prst="rect">
            <a:avLst/>
          </a:prstGeom>
          <a:noFill/>
        </p:spPr>
        <p:txBody>
          <a:bodyPr wrap="square" rtlCol="0">
            <a:spAutoFit/>
          </a:bodyPr>
          <a:lstStyle/>
          <a:p>
            <a:r>
              <a:rPr lang="en-US" sz="2000" dirty="0" smtClean="0"/>
              <a:t>In Burma people usually have a morning meal, and a meal in the evening before dark. They eat there meals on a low table where the people sit on mats. </a:t>
            </a:r>
          </a:p>
          <a:p>
            <a:r>
              <a:rPr lang="en-US" sz="2000" dirty="0" smtClean="0"/>
              <a:t>There is many rice and noddle dishes, and fruit and the fruit is eating after the main meal.</a:t>
            </a:r>
            <a:endParaRPr lang="en-US" sz="2000" dirty="0"/>
          </a:p>
        </p:txBody>
      </p:sp>
    </p:spTree>
    <p:extLst>
      <p:ext uri="{BB962C8B-B14F-4D97-AF65-F5344CB8AC3E}">
        <p14:creationId xmlns:p14="http://schemas.microsoft.com/office/powerpoint/2010/main" xmlns="" val="33670802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File:Burmese music casette tapes, Yangon, Myanmar.jpg">
            <a:hlinkClick r:id="rId2"/>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66459" y="146957"/>
            <a:ext cx="8904515" cy="6678386"/>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304800" y="228600"/>
            <a:ext cx="3505200" cy="1107996"/>
          </a:xfrm>
          <a:prstGeom prst="rect">
            <a:avLst/>
          </a:prstGeom>
          <a:noFill/>
          <a:effectLst>
            <a:outerShdw blurRad="50800" dist="38100" dir="18900000" algn="bl" rotWithShape="0">
              <a:prstClr val="black">
                <a:alpha val="40000"/>
              </a:prstClr>
            </a:outerShdw>
          </a:effectLst>
        </p:spPr>
        <p:txBody>
          <a:bodyPr wrap="square" rtlCol="0">
            <a:spAutoFit/>
          </a:bodyPr>
          <a:lstStyle/>
          <a:p>
            <a:r>
              <a:rPr lang="en-US" sz="6600" dirty="0" smtClean="0">
                <a:solidFill>
                  <a:schemeClr val="accent2">
                    <a:lumMod val="60000"/>
                    <a:lumOff val="40000"/>
                  </a:schemeClr>
                </a:solidFill>
                <a:latin typeface="Cooper Black" pitchFamily="18" charset="0"/>
              </a:rPr>
              <a:t>MUSIC</a:t>
            </a:r>
            <a:endParaRPr lang="en-US" sz="6600" dirty="0">
              <a:solidFill>
                <a:schemeClr val="accent2">
                  <a:lumMod val="60000"/>
                  <a:lumOff val="40000"/>
                </a:schemeClr>
              </a:solidFill>
              <a:latin typeface="Cooper Black" pitchFamily="18" charset="0"/>
            </a:endParaRPr>
          </a:p>
        </p:txBody>
      </p:sp>
      <p:sp>
        <p:nvSpPr>
          <p:cNvPr id="5" name="TextBox 4"/>
          <p:cNvSpPr txBox="1"/>
          <p:nvPr/>
        </p:nvSpPr>
        <p:spPr>
          <a:xfrm>
            <a:off x="6433457" y="3200400"/>
            <a:ext cx="2514600" cy="1631216"/>
          </a:xfrm>
          <a:prstGeom prst="rect">
            <a:avLst/>
          </a:prstGeom>
          <a:noFill/>
        </p:spPr>
        <p:txBody>
          <a:bodyPr wrap="square" rtlCol="0">
            <a:spAutoFit/>
          </a:bodyPr>
          <a:lstStyle/>
          <a:p>
            <a:pPr marL="342900" indent="-342900">
              <a:buFont typeface="Wingdings" pitchFamily="2" charset="2"/>
              <a:buChar char="q"/>
            </a:pPr>
            <a:r>
              <a:rPr lang="en-US" sz="2000" b="1" dirty="0" smtClean="0">
                <a:solidFill>
                  <a:srgbClr val="002060"/>
                </a:solidFill>
              </a:rPr>
              <a:t>Traditional Music form Burma is usually with out a harmony.</a:t>
            </a:r>
            <a:endParaRPr lang="en-US" sz="2000" b="1" dirty="0">
              <a:solidFill>
                <a:srgbClr val="002060"/>
              </a:solidFill>
            </a:endParaRPr>
          </a:p>
        </p:txBody>
      </p:sp>
      <p:sp>
        <p:nvSpPr>
          <p:cNvPr id="6" name="TextBox 5"/>
          <p:cNvSpPr txBox="1"/>
          <p:nvPr/>
        </p:nvSpPr>
        <p:spPr>
          <a:xfrm>
            <a:off x="293914" y="3200400"/>
            <a:ext cx="3352800" cy="1015663"/>
          </a:xfrm>
          <a:prstGeom prst="rect">
            <a:avLst/>
          </a:prstGeom>
          <a:noFill/>
        </p:spPr>
        <p:txBody>
          <a:bodyPr wrap="square" rtlCol="0">
            <a:spAutoFit/>
          </a:bodyPr>
          <a:lstStyle/>
          <a:p>
            <a:pPr marL="342900" indent="-342900">
              <a:buFont typeface="Wingdings" pitchFamily="2" charset="2"/>
              <a:buChar char="q"/>
            </a:pPr>
            <a:r>
              <a:rPr lang="en-US" sz="2000" b="1" dirty="0" smtClean="0">
                <a:solidFill>
                  <a:srgbClr val="002060"/>
                </a:solidFill>
              </a:rPr>
              <a:t>This picture shows Burmese classic cassette tapes.</a:t>
            </a:r>
            <a:endParaRPr lang="en-US" sz="2000" b="1" dirty="0">
              <a:solidFill>
                <a:srgbClr val="002060"/>
              </a:solidFill>
            </a:endParaRPr>
          </a:p>
        </p:txBody>
      </p:sp>
      <p:sp>
        <p:nvSpPr>
          <p:cNvPr id="7" name="TextBox 6"/>
          <p:cNvSpPr txBox="1"/>
          <p:nvPr/>
        </p:nvSpPr>
        <p:spPr>
          <a:xfrm>
            <a:off x="495300" y="4572000"/>
            <a:ext cx="3124200" cy="1938992"/>
          </a:xfrm>
          <a:prstGeom prst="rect">
            <a:avLst/>
          </a:prstGeom>
          <a:noFill/>
        </p:spPr>
        <p:txBody>
          <a:bodyPr wrap="square" rtlCol="0">
            <a:spAutoFit/>
          </a:bodyPr>
          <a:lstStyle/>
          <a:p>
            <a:pPr marL="342900" indent="-342900">
              <a:buFont typeface="Wingdings" pitchFamily="2" charset="2"/>
              <a:buChar char="v"/>
            </a:pPr>
            <a:r>
              <a:rPr lang="en-US" sz="2000" b="1" dirty="0" smtClean="0">
                <a:solidFill>
                  <a:srgbClr val="002060"/>
                </a:solidFill>
              </a:rPr>
              <a:t>Rock music called stereo in Burmese got popular in the 1980’s and was introduced in the 1960’s.</a:t>
            </a:r>
            <a:endParaRPr lang="en-US" sz="2000" b="1" dirty="0">
              <a:solidFill>
                <a:srgbClr val="002060"/>
              </a:solidFill>
            </a:endParaRPr>
          </a:p>
        </p:txBody>
      </p:sp>
      <p:sp>
        <p:nvSpPr>
          <p:cNvPr id="8" name="TextBox 7"/>
          <p:cNvSpPr txBox="1"/>
          <p:nvPr/>
        </p:nvSpPr>
        <p:spPr>
          <a:xfrm>
            <a:off x="5671456" y="5187553"/>
            <a:ext cx="3276601" cy="1631216"/>
          </a:xfrm>
          <a:prstGeom prst="rect">
            <a:avLst/>
          </a:prstGeom>
          <a:noFill/>
        </p:spPr>
        <p:txBody>
          <a:bodyPr wrap="square" rtlCol="0">
            <a:spAutoFit/>
          </a:bodyPr>
          <a:lstStyle/>
          <a:p>
            <a:pPr marL="800100" lvl="1" indent="-342900">
              <a:buFont typeface="Wingdings" pitchFamily="2" charset="2"/>
              <a:buChar char="v"/>
            </a:pPr>
            <a:r>
              <a:rPr lang="en-US" sz="2000" b="1" dirty="0" smtClean="0">
                <a:solidFill>
                  <a:srgbClr val="002060"/>
                </a:solidFill>
              </a:rPr>
              <a:t>A popular instrument in Burma is the swung, it’s a large boat shaped harp.</a:t>
            </a:r>
            <a:endParaRPr lang="en-US" sz="2000" b="1" dirty="0">
              <a:solidFill>
                <a:srgbClr val="002060"/>
              </a:solidFill>
            </a:endParaRPr>
          </a:p>
        </p:txBody>
      </p:sp>
      <p:sp>
        <p:nvSpPr>
          <p:cNvPr id="9" name="TextBox 8"/>
          <p:cNvSpPr txBox="1"/>
          <p:nvPr/>
        </p:nvSpPr>
        <p:spPr>
          <a:xfrm>
            <a:off x="3706585" y="4418111"/>
            <a:ext cx="1943100" cy="2246769"/>
          </a:xfrm>
          <a:prstGeom prst="rect">
            <a:avLst/>
          </a:prstGeom>
          <a:noFill/>
        </p:spPr>
        <p:txBody>
          <a:bodyPr wrap="square" rtlCol="0">
            <a:spAutoFit/>
          </a:bodyPr>
          <a:lstStyle/>
          <a:p>
            <a:pPr marL="342900" indent="-342900">
              <a:buFont typeface="Wingdings" pitchFamily="2" charset="2"/>
              <a:buChar char="q"/>
            </a:pPr>
            <a:r>
              <a:rPr lang="en-US" sz="2000" b="1" dirty="0" smtClean="0">
                <a:solidFill>
                  <a:srgbClr val="002060"/>
                </a:solidFill>
              </a:rPr>
              <a:t>Hip hop and rap became popular by the young people if Burma.</a:t>
            </a:r>
            <a:endParaRPr lang="en-US" sz="2000" b="1" dirty="0">
              <a:solidFill>
                <a:srgbClr val="002060"/>
              </a:solidFill>
            </a:endParaRPr>
          </a:p>
        </p:txBody>
      </p:sp>
    </p:spTree>
    <p:extLst>
      <p:ext uri="{BB962C8B-B14F-4D97-AF65-F5344CB8AC3E}">
        <p14:creationId xmlns:p14="http://schemas.microsoft.com/office/powerpoint/2010/main" xmlns="" val="2100884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allmyanmar.com/new%20allmyanmar.com/Myanmar%20river%20small%20mountain%20river%20Shan%20State%20Burm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7971" y="54428"/>
            <a:ext cx="8991600" cy="6705600"/>
          </a:xfrm>
          <a:prstGeom prst="rect">
            <a:avLst/>
          </a:prstGeom>
          <a:noFill/>
          <a:extLst>
            <a:ext uri="{909E8E84-426E-40DD-AFC4-6F175D3DCCD1}">
              <a14:hiddenFill xmlns:a14="http://schemas.microsoft.com/office/drawing/2010/main" xmlns="">
                <a:solidFill>
                  <a:srgbClr val="FFFFFF"/>
                </a:solidFill>
              </a14:hiddenFill>
            </a:ext>
          </a:extLst>
        </p:spPr>
      </p:pic>
      <p:sp>
        <p:nvSpPr>
          <p:cNvPr id="7" name="Rectangle 6"/>
          <p:cNvSpPr/>
          <p:nvPr/>
        </p:nvSpPr>
        <p:spPr>
          <a:xfrm>
            <a:off x="3581400" y="4876800"/>
            <a:ext cx="3377848" cy="923330"/>
          </a:xfrm>
          <a:prstGeom prst="rect">
            <a:avLst/>
          </a:prstGeom>
          <a:noFill/>
        </p:spPr>
        <p:txBody>
          <a:bodyPr wrap="none" lIns="91440" tIns="45720" rIns="91440" bIns="45720">
            <a:spAutoFit/>
          </a:bodyPr>
          <a:lstStyle/>
          <a:p>
            <a:pPr algn="ctr"/>
            <a:r>
              <a:rPr lang="en-US" sz="5400" b="1" cap="none" spc="0" dirty="0" smtClean="0">
                <a:ln w="1905"/>
                <a:solidFill>
                  <a:schemeClr val="bg1"/>
                </a:solidFill>
                <a:effectLst>
                  <a:innerShdw blurRad="69850" dist="43180" dir="5400000">
                    <a:srgbClr val="000000">
                      <a:alpha val="65000"/>
                    </a:srgbClr>
                  </a:innerShdw>
                  <a:reflection blurRad="6350" stA="55000" endA="50" endPos="85000" dir="5400000" sy="-100000" algn="bl" rotWithShape="0"/>
                </a:effectLst>
              </a:rPr>
              <a:t>The End(:</a:t>
            </a:r>
            <a:endParaRPr lang="en-US" sz="5400" b="1" cap="none" spc="0" dirty="0">
              <a:ln w="1905"/>
              <a:solidFill>
                <a:schemeClr val="bg1"/>
              </a:solidFill>
              <a:effectLst>
                <a:innerShdw blurRad="69850" dist="43180" dir="5400000">
                  <a:srgbClr val="000000">
                    <a:alpha val="65000"/>
                  </a:srgbClr>
                </a:innerShdw>
                <a:reflection blurRad="6350" stA="55000" endA="50" endPos="85000" dir="5400000" sy="-100000" algn="bl" rotWithShape="0"/>
              </a:effectLst>
            </a:endParaRPr>
          </a:p>
        </p:txBody>
      </p:sp>
    </p:spTree>
    <p:extLst>
      <p:ext uri="{BB962C8B-B14F-4D97-AF65-F5344CB8AC3E}">
        <p14:creationId xmlns:p14="http://schemas.microsoft.com/office/powerpoint/2010/main" xmlns="" val="3272924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7139</TotalTime>
  <Words>401</Words>
  <Application>Microsoft Office PowerPoint</Application>
  <PresentationFormat>On-screen Show (4:3)</PresentationFormat>
  <Paragraphs>47</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Technic</vt:lpstr>
      <vt:lpstr>Slide 1</vt:lpstr>
      <vt:lpstr>Slide 2</vt:lpstr>
      <vt:lpstr>Slide 3</vt:lpstr>
      <vt:lpstr>Slide 4</vt:lpstr>
      <vt:lpstr>Slide 5</vt:lpstr>
      <vt:lpstr>Slide 6</vt:lpstr>
      <vt:lpstr>Slide 7</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Joe</dc:creator>
  <cp:lastModifiedBy>JSEAQUIS</cp:lastModifiedBy>
  <cp:revision>20</cp:revision>
  <dcterms:created xsi:type="dcterms:W3CDTF">2011-05-15T01:33:29Z</dcterms:created>
  <dcterms:modified xsi:type="dcterms:W3CDTF">2011-05-23T13:59:52Z</dcterms:modified>
</cp:coreProperties>
</file>