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6" autoAdjust="0"/>
  </p:normalViewPr>
  <p:slideViewPr>
    <p:cSldViewPr>
      <p:cViewPr varScale="1">
        <p:scale>
          <a:sx n="61" d="100"/>
          <a:sy n="61" d="100"/>
        </p:scale>
        <p:origin x="-13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E3134C7-4B83-4FB8-8112-800707983524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4E12810-DF4E-4DAE-965A-9F57EEA34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5B5F88-6B3B-48DE-9A2D-76F77A7843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67E9-4273-4B69-862D-5D92E125ACA2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25B1B-BC9F-4780-8EED-4BDBF2C6D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5647-1671-4C03-8092-1F026E61669F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90865-3C6D-4C86-934B-C0B9A3D91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66571-BD7B-4711-81B5-53BCA76193F4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BA57D-BC96-4910-B5B4-B985A6CB0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FC428-85E5-4519-86F1-E20A602DC23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3DC8-64D1-47BD-8DB0-3B69E869E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4FB11-B447-44FC-AC9B-ABDE2DE5ED1F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D8EB-59A5-4EA4-B5FE-05B1841AF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EF67E7A-9037-4F55-9816-9AE3254E5D5F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148DD5-507B-491C-9965-E2660A2F3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115E2-C743-4B6C-807D-DC424D7C1676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50D0-236C-4563-B37A-9D73CA2CA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8CDECF-11D3-48DE-9E18-B0AE88054162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B271F2-32F4-4A3A-824F-11715928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6FC3D9-4805-456D-A138-54DA3EC069C0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3C42E5-E275-42A6-9FA7-F698F563A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428D-0B47-4560-8C36-4297E4742E1B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7906-2579-44A2-A8F8-E729B4B42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7AC9CA6-2A57-4981-8B7A-B9F56ABEB04B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D79B931-53D4-4CE4-8824-1A66A9A66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19" r:id="rId3"/>
    <p:sldLayoutId id="2147483718" r:id="rId4"/>
    <p:sldLayoutId id="2147483722" r:id="rId5"/>
    <p:sldLayoutId id="2147483717" r:id="rId6"/>
    <p:sldLayoutId id="2147483723" r:id="rId7"/>
    <p:sldLayoutId id="2147483724" r:id="rId8"/>
    <p:sldLayoutId id="2147483716" r:id="rId9"/>
    <p:sldLayoutId id="2147483715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80B745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C7E4B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AAD4B3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www.fillmorecsd.org/fillmorecsd/lib/fillmorecsd/music-note-t10469.jpg&amp;imgrefurl=http://www.fillmorecsd.org/&amp;usg=___mTc0mM_MEbeYug-khFnom-buW0=&amp;h=750&amp;w=531&amp;sz=22&amp;hl=en&amp;start=1&amp;zoom=1&amp;um=1&amp;itbs=1&amp;tbnid=AEif_-0H1s-lfM:&amp;tbnh=141&amp;tbnw=100&amp;prev=/images?q=music+note&amp;um=1&amp;hl=en&amp;safe=active&amp;sa=N&amp;rlz=1R2ADSA_enUS415&amp;tbs=isch:1&amp;ei=vNhSTZP2EcX6lwfC7cGKCQ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istory_of_Cuba" TargetMode="External"/><Relationship Id="rId3" Type="http://schemas.openxmlformats.org/officeDocument/2006/relationships/hyperlink" Target="http://artplantaetoday.com/2010/02/08/8th-annual-orchid-show-at-nybg/" TargetMode="External"/><Relationship Id="rId7" Type="http://schemas.openxmlformats.org/officeDocument/2006/relationships/hyperlink" Target="http://www.havana-guide.com/tourist-attractions-in-cuba.html" TargetMode="External"/><Relationship Id="rId2" Type="http://schemas.openxmlformats.org/officeDocument/2006/relationships/hyperlink" Target="http://www.culturequest.us/cuba/animallife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lobeaware.org/cuban-culture" TargetMode="External"/><Relationship Id="rId5" Type="http://schemas.openxmlformats.org/officeDocument/2006/relationships/hyperlink" Target="http://www.mongabay.com/igapo/Cuba/htm" TargetMode="External"/><Relationship Id="rId10" Type="http://schemas.openxmlformats.org/officeDocument/2006/relationships/hyperlink" Target="http://wiki.answers.com/Q/What_type_of_government_does_Cuba_have&amp;isLookUp=1" TargetMode="External"/><Relationship Id="rId4" Type="http://schemas.openxmlformats.org/officeDocument/2006/relationships/hyperlink" Target="http://www.fantasticfiction.co.uk/countries/cuba.htm" TargetMode="External"/><Relationship Id="rId9" Type="http://schemas.openxmlformats.org/officeDocument/2006/relationships/hyperlink" Target="http://en.wikipedia.org/wiki/Music_of_Cub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CUBA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286000" y="5029200"/>
            <a:ext cx="6172200" cy="1371600"/>
          </a:xfrm>
        </p:spPr>
        <p:txBody>
          <a:bodyPr/>
          <a:lstStyle/>
          <a:p>
            <a:r>
              <a:rPr lang="en-US" sz="2000" dirty="0" err="1" smtClean="0">
                <a:latin typeface="Cooper Black" pitchFamily="18" charset="0"/>
              </a:rPr>
              <a:t>Karly</a:t>
            </a:r>
            <a:r>
              <a:rPr lang="en-US" sz="2000" dirty="0" smtClean="0">
                <a:latin typeface="Cooper Black" pitchFamily="18" charset="0"/>
              </a:rPr>
              <a:t> </a:t>
            </a:r>
            <a:r>
              <a:rPr lang="en-US" sz="2000" dirty="0" err="1" smtClean="0">
                <a:latin typeface="Cooper Black" pitchFamily="18" charset="0"/>
              </a:rPr>
              <a:t>Behl</a:t>
            </a:r>
            <a:r>
              <a:rPr lang="en-US" sz="2000" dirty="0" smtClean="0">
                <a:latin typeface="Cooper Black" pitchFamily="18" charset="0"/>
              </a:rPr>
              <a:t> &amp; </a:t>
            </a:r>
            <a:r>
              <a:rPr lang="en-US" sz="2000" dirty="0" err="1" smtClean="0">
                <a:latin typeface="Cooper Black" pitchFamily="18" charset="0"/>
              </a:rPr>
              <a:t>Kalyn</a:t>
            </a:r>
            <a:r>
              <a:rPr lang="en-US" sz="2000" dirty="0" smtClean="0">
                <a:latin typeface="Cooper Black" pitchFamily="18" charset="0"/>
              </a:rPr>
              <a:t> Kaufman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Geography/ Topography of Cuba: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696200" cy="4648200"/>
          </a:xfrm>
        </p:spPr>
        <p:txBody>
          <a:bodyPr/>
          <a:lstStyle/>
          <a:p>
            <a:r>
              <a:rPr lang="en-US" b="1" dirty="0" smtClean="0">
                <a:latin typeface="Cooper Black" pitchFamily="18" charset="0"/>
              </a:rPr>
              <a:t>One mountain of Cuba is the </a:t>
            </a:r>
            <a:r>
              <a:rPr lang="en-US" b="1" dirty="0" err="1" smtClean="0">
                <a:latin typeface="Cooper Black" pitchFamily="18" charset="0"/>
              </a:rPr>
              <a:t>Cuchillas</a:t>
            </a:r>
            <a:r>
              <a:rPr lang="en-US" b="1" dirty="0" smtClean="0">
                <a:latin typeface="Cooper Black" pitchFamily="18" charset="0"/>
              </a:rPr>
              <a:t> del Toa. Chuchillas is actually called a bio reserve, and it stretches to about 2,083.5 square kilometers long. </a:t>
            </a:r>
          </a:p>
          <a:p>
            <a:pPr>
              <a:buNone/>
            </a:pPr>
            <a:endParaRPr lang="en-US" b="1" dirty="0" smtClean="0">
              <a:latin typeface="Cooper Black" pitchFamily="18" charset="0"/>
            </a:endParaRPr>
          </a:p>
          <a:p>
            <a:r>
              <a:rPr lang="en-US" b="1" dirty="0" smtClean="0">
                <a:latin typeface="Cooper Black" pitchFamily="18" charset="0"/>
              </a:rPr>
              <a:t>Viñales Valley this is a Valley of Cuba.  It is used as part of </a:t>
            </a:r>
            <a:r>
              <a:rPr lang="en-US" b="1" smtClean="0">
                <a:latin typeface="Cooper Black" pitchFamily="18" charset="0"/>
              </a:rPr>
              <a:t>a conservation.</a:t>
            </a:r>
            <a:endParaRPr lang="en-US" b="1" dirty="0" smtClean="0"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latin typeface="Cooper Black" pitchFamily="18" charset="0"/>
            </a:endParaRPr>
          </a:p>
          <a:p>
            <a:r>
              <a:rPr lang="en-US" b="1" dirty="0" smtClean="0">
                <a:latin typeface="Cooper Black" pitchFamily="18" charset="0"/>
              </a:rPr>
              <a:t>Cape Cruz is in the Western part of Cuba.  Cape Cruz is part of a national park.</a:t>
            </a:r>
            <a:endParaRPr lang="en-US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Cuban Music: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00" cy="4572000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Cuba has developed a wide range of mixed musical styles, based on its cultural origins in Europe and Africa. </a:t>
            </a:r>
          </a:p>
          <a:p>
            <a:r>
              <a:rPr lang="en-US" dirty="0" smtClean="0">
                <a:latin typeface="Cooper Black" pitchFamily="18" charset="0"/>
              </a:rPr>
              <a:t>Almost no music remains of the original Indian tradition.</a:t>
            </a:r>
          </a:p>
          <a:p>
            <a:r>
              <a:rPr lang="en-US" dirty="0" smtClean="0">
                <a:latin typeface="Cooper Black" pitchFamily="18" charset="0"/>
              </a:rPr>
              <a:t>Large amounts of African slaves came to Cuba and brought their own style of music to the island. </a:t>
            </a:r>
          </a:p>
        </p:txBody>
      </p:sp>
      <p:pic>
        <p:nvPicPr>
          <p:cNvPr id="1026" name="Picture 2" descr="http://t3.gstatic.com/images?q=tbn:ANd9GcTdYF7yVZtbzb2Q8TCrMSXotJ3W7cRt3YKsQPMgGgfDqqSEGgg3QEZlDq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724400"/>
            <a:ext cx="952500" cy="1343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Bibliography.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sz="2000" dirty="0" smtClean="0">
                <a:latin typeface="Comic Sans MS" pitchFamily="66" charset="0"/>
                <a:hlinkClick r:id="rId2"/>
              </a:rPr>
              <a:t>http://www.culturequest.us/cuba/animallife.htm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3"/>
              </a:rPr>
              <a:t>http://artplantaetoday.com/2010/02/08/8th-annual-orchid-show-at-nybg/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4"/>
              </a:rPr>
              <a:t>http://www.fantasticfiction.co.uk/countries/cuba.htm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5"/>
              </a:rPr>
              <a:t>http://www.mongabay.com/igapo/Cuba/htm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6"/>
              </a:rPr>
              <a:t>http://www.globeaware.org/cuban-culture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7"/>
              </a:rPr>
              <a:t>http://www.havana-guide.com/tourist-attractions-in-cuba.html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8"/>
              </a:rPr>
              <a:t>http://en.wikipedia.org/wiki/History_of_Cuba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  <a:hlinkClick r:id="rId9"/>
              </a:rPr>
              <a:t>http://en.wikipedia.org/wiki/Music_of_Cuba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  <a:hlinkClick r:id="rId10"/>
              </a:rPr>
              <a:t>http://wiki.answers.com/Q/What_type_of_government_does_Cuba_have&amp;isLookUp=1</a:t>
            </a:r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  <a:p>
            <a:endParaRPr lang="en-US" sz="2000" b="1" dirty="0" smtClean="0">
              <a:latin typeface="Comic Sans MS" pitchFamily="66" charset="0"/>
            </a:endParaRPr>
          </a:p>
          <a:p>
            <a:endParaRPr lang="en-US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3 animals that reside in Cuba: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sz="2000" dirty="0" smtClean="0">
                <a:latin typeface="Cooper Black" pitchFamily="18" charset="0"/>
              </a:rPr>
              <a:t>Monte Iberia Dwarf </a:t>
            </a:r>
            <a:r>
              <a:rPr lang="en-US" sz="2000" dirty="0" err="1" smtClean="0">
                <a:latin typeface="Cooper Black" pitchFamily="18" charset="0"/>
              </a:rPr>
              <a:t>Eleuth</a:t>
            </a:r>
            <a:r>
              <a:rPr lang="en-US" sz="2000" dirty="0" smtClean="0">
                <a:latin typeface="Cooper Black" pitchFamily="18" charset="0"/>
              </a:rPr>
              <a:t> - This species is extremely small and is the smallest of its genus.</a:t>
            </a:r>
          </a:p>
          <a:p>
            <a:endParaRPr lang="en-US" sz="2000" dirty="0" smtClean="0">
              <a:latin typeface="Cooper Black" pitchFamily="18" charset="0"/>
            </a:endParaRPr>
          </a:p>
          <a:p>
            <a:r>
              <a:rPr lang="en-US" sz="2000" dirty="0" smtClean="0">
                <a:latin typeface="Cooper Black" pitchFamily="18" charset="0"/>
              </a:rPr>
              <a:t>Small Indian Mongoose  - This species was brought into Cuba to manage rodent populations.</a:t>
            </a:r>
          </a:p>
          <a:p>
            <a:endParaRPr lang="en-US" sz="2000" dirty="0" smtClean="0">
              <a:latin typeface="Cooper Black" pitchFamily="18" charset="0"/>
            </a:endParaRPr>
          </a:p>
          <a:p>
            <a:r>
              <a:rPr lang="en-US" sz="2000" dirty="0" smtClean="0">
                <a:latin typeface="Cooper Black" pitchFamily="18" charset="0"/>
              </a:rPr>
              <a:t>Bee Hummingbird – This bird can grow to a maximum of 2.25 inches. 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en-US" sz="2000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30480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 smtClean="0">
                <a:latin typeface="Cooper Black" pitchFamily="18" charset="0"/>
              </a:rPr>
              <a:t>Photos </a:t>
            </a:r>
            <a:endParaRPr lang="en-US" sz="4800" dirty="0">
              <a:latin typeface="Cooper Black" pitchFamily="18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000" smtClean="0">
                <a:latin typeface="Cooper Black" pitchFamily="18" charset="0"/>
              </a:rPr>
              <a:t>This is a Cuban Orchid Show. -&gt; </a:t>
            </a:r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r>
              <a:rPr lang="en-US" sz="2000" smtClean="0">
                <a:latin typeface="Cooper Black" pitchFamily="18" charset="0"/>
                <a:sym typeface="Wingdings" pitchFamily="2" charset="2"/>
              </a:rPr>
              <a:t>The cuban shore -&gt; </a:t>
            </a: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endParaRPr lang="en-US" sz="2000" smtClean="0">
              <a:latin typeface="Cooper Black" pitchFamily="18" charset="0"/>
              <a:sym typeface="Wingdings" pitchFamily="2" charset="2"/>
            </a:endParaRPr>
          </a:p>
          <a:p>
            <a:r>
              <a:rPr lang="en-US" sz="2000" smtClean="0">
                <a:latin typeface="Cooper Black" pitchFamily="18" charset="0"/>
                <a:sym typeface="Wingdings" pitchFamily="2" charset="2"/>
              </a:rPr>
              <a:t>This is a Wild Cuban Trogon -&gt; </a:t>
            </a:r>
            <a:endParaRPr lang="en-US" sz="2000" smtClean="0">
              <a:latin typeface="Cooper Black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mtClean="0"/>
              <a:t>                                                    </a:t>
            </a:r>
          </a:p>
        </p:txBody>
      </p:sp>
      <p:pic>
        <p:nvPicPr>
          <p:cNvPr id="16387" name="Picture 8" descr="http://artplantaetoday.files.wordpress.com/2010/02/nybg_orchid_04-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" descr="http://www.culturequest.us/cuba/animallife_files/Cubantrog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05325"/>
            <a:ext cx="23622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2" descr="http://www.embassyworld.com/maps/Maps_Of_Cuba/images/coastal_boulevard_havana_cuba_photo_gov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3D70A7"/>
              </a:clrFrom>
              <a:clrTo>
                <a:srgbClr val="3D70A7">
                  <a:alpha val="0"/>
                </a:srgbClr>
              </a:clrTo>
            </a:clrChange>
            <a:lum bright="24000" contrast="42000"/>
          </a:blip>
          <a:srcRect/>
          <a:stretch>
            <a:fillRect/>
          </a:stretch>
        </p:blipFill>
        <p:spPr bwMode="auto">
          <a:xfrm rot="-21600000">
            <a:off x="3429000" y="2209800"/>
            <a:ext cx="25908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Authors from Cuba: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smtClean="0">
                <a:latin typeface="Cooper Black" pitchFamily="18" charset="0"/>
              </a:rPr>
              <a:t>Liz Balmaseda: A novel from Liz is </a:t>
            </a:r>
            <a:r>
              <a:rPr lang="en-US" u="sng" smtClean="0">
                <a:latin typeface="Cooper Black" pitchFamily="18" charset="0"/>
              </a:rPr>
              <a:t>Sweet Mary.</a:t>
            </a:r>
            <a:r>
              <a:rPr lang="en-US" smtClean="0">
                <a:latin typeface="Cooper Black" pitchFamily="18" charset="0"/>
              </a:rPr>
              <a:t> </a:t>
            </a:r>
          </a:p>
          <a:p>
            <a:endParaRPr lang="en-US" smtClean="0">
              <a:latin typeface="Cooper Black" pitchFamily="18" charset="0"/>
            </a:endParaRPr>
          </a:p>
          <a:p>
            <a:r>
              <a:rPr lang="en-US" smtClean="0">
                <a:latin typeface="Cooper Black" pitchFamily="18" charset="0"/>
              </a:rPr>
              <a:t>Pedro Juan Gutiérrez: A novel from Pedro is </a:t>
            </a:r>
            <a:r>
              <a:rPr lang="en-US" u="sng" smtClean="0">
                <a:latin typeface="Cooper Black" pitchFamily="18" charset="0"/>
              </a:rPr>
              <a:t>Our GG in Havana. </a:t>
            </a:r>
          </a:p>
          <a:p>
            <a:endParaRPr lang="en-US" u="sng" smtClean="0">
              <a:latin typeface="Cooper Black" pitchFamily="18" charset="0"/>
            </a:endParaRPr>
          </a:p>
          <a:p>
            <a:r>
              <a:rPr lang="en-US" smtClean="0">
                <a:latin typeface="Cooper Black" pitchFamily="18" charset="0"/>
              </a:rPr>
              <a:t>Cecilia Samartin: A novel from Cecilia is </a:t>
            </a:r>
            <a:r>
              <a:rPr lang="en-US" u="sng" smtClean="0">
                <a:latin typeface="Cooper Black" pitchFamily="18" charset="0"/>
              </a:rPr>
              <a:t>Ghost Heart.</a:t>
            </a:r>
          </a:p>
          <a:p>
            <a:endParaRPr lang="en-US" u="sng" smtClean="0">
              <a:latin typeface="Comic Sans MS" pitchFamily="66" charset="0"/>
            </a:endParaRPr>
          </a:p>
          <a:p>
            <a:endParaRPr lang="en-US" smtClean="0">
              <a:latin typeface="Comic Sans MS" pitchFamily="66" charset="0"/>
            </a:endParaRPr>
          </a:p>
          <a:p>
            <a:endParaRPr lang="en-US" sz="2000" u="sng" smtClean="0">
              <a:latin typeface="Comic Sans MS" pitchFamily="66" charset="0"/>
            </a:endParaRPr>
          </a:p>
          <a:p>
            <a:endParaRPr lang="en-US" sz="2000" u="sng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Cuba’s Government: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sz="2800" smtClean="0">
                <a:latin typeface="Cooper Black" pitchFamily="18" charset="0"/>
              </a:rPr>
              <a:t>Cuba has a communist government. </a:t>
            </a:r>
          </a:p>
          <a:p>
            <a:endParaRPr lang="en-US" sz="2800" smtClean="0">
              <a:latin typeface="Cooper Black" pitchFamily="18" charset="0"/>
            </a:endParaRPr>
          </a:p>
          <a:p>
            <a:r>
              <a:rPr lang="en-US" sz="2800" smtClean="0">
                <a:latin typeface="Cooper Black" pitchFamily="18" charset="0"/>
              </a:rPr>
              <a:t>Not everyone can vote, voters can not have a criminal record. </a:t>
            </a:r>
          </a:p>
          <a:p>
            <a:r>
              <a:rPr lang="en-US" sz="2800" smtClean="0">
                <a:latin typeface="Cooper Black" pitchFamily="18" charset="0"/>
              </a:rPr>
              <a:t>No other party is legally allowed to exist in Cuba, besides the Communist party.</a:t>
            </a:r>
          </a:p>
          <a:p>
            <a:r>
              <a:rPr lang="en-US" sz="2800" smtClean="0">
                <a:latin typeface="Cooper Black" pitchFamily="18" charset="0"/>
              </a:rPr>
              <a:t>Prime Minister is in charge. </a:t>
            </a:r>
          </a:p>
          <a:p>
            <a:endParaRPr lang="en-US" sz="2800" smtClean="0">
              <a:latin typeface="Cooper Black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Large cities in Cuba: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Havana is the largest city in Cuba. </a:t>
            </a: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Santiago de Cuba is the second largest.</a:t>
            </a: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Camaguey is the third largest city in Cuba.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Three facts about culture of Cuba: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smtClean="0">
                <a:latin typeface="Cooper Black" pitchFamily="18" charset="0"/>
              </a:rPr>
              <a:t>The majority of the Cubans speak Spanish. </a:t>
            </a:r>
          </a:p>
          <a:p>
            <a:r>
              <a:rPr lang="en-US" smtClean="0">
                <a:latin typeface="Cooper Black" pitchFamily="18" charset="0"/>
              </a:rPr>
              <a:t>The traditional Cuban food is influenced by the Spanish, African, Caribbean, and a little Chinese. </a:t>
            </a:r>
          </a:p>
          <a:p>
            <a:r>
              <a:rPr lang="en-US" smtClean="0">
                <a:latin typeface="Cooper Black" pitchFamily="18" charset="0"/>
              </a:rPr>
              <a:t>The music is happy and forceful African rhythms and Spanish poetic melody.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Tourist attractions: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en-US" dirty="0" err="1" smtClean="0">
                <a:latin typeface="Cooper Black" pitchFamily="18" charset="0"/>
              </a:rPr>
              <a:t>Cayo</a:t>
            </a:r>
            <a:r>
              <a:rPr lang="en-US" dirty="0" smtClean="0">
                <a:latin typeface="Cooper Black" pitchFamily="18" charset="0"/>
              </a:rPr>
              <a:t> Coco</a:t>
            </a: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Trinidad city</a:t>
            </a: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  <a:p>
            <a:r>
              <a:rPr lang="en-US" dirty="0" err="1" smtClean="0">
                <a:latin typeface="Cooper Black" pitchFamily="18" charset="0"/>
              </a:rPr>
              <a:t>Varadero</a:t>
            </a:r>
            <a:endParaRPr lang="en-US" dirty="0" smtClean="0">
              <a:latin typeface="Cooper Black" pitchFamily="18" charset="0"/>
            </a:endParaRPr>
          </a:p>
          <a:p>
            <a:endParaRPr lang="en-US" dirty="0" smtClean="0">
              <a:latin typeface="Cooper Black" pitchFamily="18" charset="0"/>
            </a:endParaRPr>
          </a:p>
        </p:txBody>
      </p:sp>
      <p:pic>
        <p:nvPicPr>
          <p:cNvPr id="1026" name="Picture 2" descr="http://skvots.net/wp-content/uploads/2009/03/coco_pl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5975" y="1222375"/>
            <a:ext cx="2781300" cy="2085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happytellus.com/img/cuba/trinidad-was-founded-on-decemb_3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276600"/>
            <a:ext cx="2728393" cy="1746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2.bp.blogspot.com/_K1SREb6DXao/SPz49NsXbCI/AAAAAAAAAO0/KOFYmLS8_gw/s400/Varadero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953000"/>
            <a:ext cx="23368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History of Cuba: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33400" y="1524000"/>
            <a:ext cx="7467600" cy="4873625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  Christopher Columbus sighted the island on October 27, 1492, and claimed it for Spain.</a:t>
            </a:r>
          </a:p>
          <a:p>
            <a:r>
              <a:rPr lang="en-US" dirty="0" smtClean="0">
                <a:latin typeface="Cooper Black" pitchFamily="18" charset="0"/>
              </a:rPr>
              <a:t>In 1854 a secret proposal known as the “Ostend Manifesto” was planned by U.S. diplomats to obtain Cuba from Spain for $130 million. The manifesto was declined due to objections from anti-slavery campaigners when the plans became public. </a:t>
            </a:r>
          </a:p>
          <a:p>
            <a:r>
              <a:rPr lang="en-US" dirty="0" smtClean="0">
                <a:latin typeface="Cooper Black" pitchFamily="18" charset="0"/>
              </a:rPr>
              <a:t>An agreed condition between Cuba and the United States to secure the withdrawal of United States troops from the island was Cuba's adoption of the Platt Amendment.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 4">
      <a:dk1>
        <a:srgbClr val="000000"/>
      </a:dk1>
      <a:lt1>
        <a:srgbClr val="FFFFFF"/>
      </a:lt1>
      <a:dk2>
        <a:srgbClr val="10F015"/>
      </a:dk2>
      <a:lt2>
        <a:srgbClr val="00FFFF"/>
      </a:lt2>
      <a:accent1>
        <a:srgbClr val="3930F0"/>
      </a:accent1>
      <a:accent2>
        <a:srgbClr val="5BDAEB"/>
      </a:accent2>
      <a:accent3>
        <a:srgbClr val="FFFFFF"/>
      </a:accent3>
      <a:accent4>
        <a:srgbClr val="000000"/>
      </a:accent4>
      <a:accent5>
        <a:srgbClr val="AEADF6"/>
      </a:accent5>
      <a:accent6>
        <a:srgbClr val="52C5D5"/>
      </a:accent6>
      <a:hlink>
        <a:srgbClr val="7B2BD3"/>
      </a:hlink>
      <a:folHlink>
        <a:srgbClr val="00FFF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>
    <a:extraClrScheme>
      <a:clrScheme name="Oriel 1">
        <a:dk1>
          <a:srgbClr val="C00000"/>
        </a:dk1>
        <a:lt1>
          <a:srgbClr val="FFFFFF"/>
        </a:lt1>
        <a:dk2>
          <a:srgbClr val="FFC000"/>
        </a:dk2>
        <a:lt2>
          <a:srgbClr val="FFFF00"/>
        </a:lt2>
        <a:accent1>
          <a:srgbClr val="92D050"/>
        </a:accent1>
        <a:accent2>
          <a:srgbClr val="00B050"/>
        </a:accent2>
        <a:accent3>
          <a:srgbClr val="FFFFFF"/>
        </a:accent3>
        <a:accent4>
          <a:srgbClr val="A40000"/>
        </a:accent4>
        <a:accent5>
          <a:srgbClr val="C7E4B3"/>
        </a:accent5>
        <a:accent6>
          <a:srgbClr val="009F48"/>
        </a:accent6>
        <a:hlink>
          <a:srgbClr val="C0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 2">
        <a:dk1>
          <a:srgbClr val="000000"/>
        </a:dk1>
        <a:lt1>
          <a:srgbClr val="FFFFFF"/>
        </a:lt1>
        <a:dk2>
          <a:srgbClr val="10F015"/>
        </a:dk2>
        <a:lt2>
          <a:srgbClr val="FF33CC"/>
        </a:lt2>
        <a:accent1>
          <a:srgbClr val="EFF42C"/>
        </a:accent1>
        <a:accent2>
          <a:srgbClr val="5BDAEB"/>
        </a:accent2>
        <a:accent3>
          <a:srgbClr val="FFFFFF"/>
        </a:accent3>
        <a:accent4>
          <a:srgbClr val="000000"/>
        </a:accent4>
        <a:accent5>
          <a:srgbClr val="F6F8AC"/>
        </a:accent5>
        <a:accent6>
          <a:srgbClr val="52C5D5"/>
        </a:accent6>
        <a:hlink>
          <a:srgbClr val="7B2BD3"/>
        </a:hlink>
        <a:folHlink>
          <a:srgbClr val="00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 3">
        <a:dk1>
          <a:srgbClr val="000000"/>
        </a:dk1>
        <a:lt1>
          <a:srgbClr val="FFFFFF"/>
        </a:lt1>
        <a:dk2>
          <a:srgbClr val="10F015"/>
        </a:dk2>
        <a:lt2>
          <a:srgbClr val="00FFFF"/>
        </a:lt2>
        <a:accent1>
          <a:srgbClr val="EFF42C"/>
        </a:accent1>
        <a:accent2>
          <a:srgbClr val="5BDAEB"/>
        </a:accent2>
        <a:accent3>
          <a:srgbClr val="FFFFFF"/>
        </a:accent3>
        <a:accent4>
          <a:srgbClr val="000000"/>
        </a:accent4>
        <a:accent5>
          <a:srgbClr val="F6F8AC"/>
        </a:accent5>
        <a:accent6>
          <a:srgbClr val="52C5D5"/>
        </a:accent6>
        <a:hlink>
          <a:srgbClr val="7B2BD3"/>
        </a:hlink>
        <a:folHlink>
          <a:srgbClr val="00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 4">
        <a:dk1>
          <a:srgbClr val="000000"/>
        </a:dk1>
        <a:lt1>
          <a:srgbClr val="FFFFFF"/>
        </a:lt1>
        <a:dk2>
          <a:srgbClr val="10F015"/>
        </a:dk2>
        <a:lt2>
          <a:srgbClr val="00FFFF"/>
        </a:lt2>
        <a:accent1>
          <a:srgbClr val="3930F0"/>
        </a:accent1>
        <a:accent2>
          <a:srgbClr val="5BDAEB"/>
        </a:accent2>
        <a:accent3>
          <a:srgbClr val="FFFFFF"/>
        </a:accent3>
        <a:accent4>
          <a:srgbClr val="000000"/>
        </a:accent4>
        <a:accent5>
          <a:srgbClr val="AEADF6"/>
        </a:accent5>
        <a:accent6>
          <a:srgbClr val="52C5D5"/>
        </a:accent6>
        <a:hlink>
          <a:srgbClr val="7B2BD3"/>
        </a:hlink>
        <a:folHlink>
          <a:srgbClr val="00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rgbClr val="C00000"/>
    </a:dk1>
    <a:lt1>
      <a:srgbClr val="FFFFFF"/>
    </a:lt1>
    <a:dk2>
      <a:srgbClr val="FFC000"/>
    </a:dk2>
    <a:lt2>
      <a:srgbClr val="FFFF00"/>
    </a:lt2>
    <a:accent1>
      <a:srgbClr val="92D050"/>
    </a:accent1>
    <a:accent2>
      <a:srgbClr val="00B050"/>
    </a:accent2>
    <a:accent3>
      <a:srgbClr val="00B0F0"/>
    </a:accent3>
    <a:accent4>
      <a:srgbClr val="0070C0"/>
    </a:accent4>
    <a:accent5>
      <a:srgbClr val="002060"/>
    </a:accent5>
    <a:accent6>
      <a:srgbClr val="7030A0"/>
    </a:accent6>
    <a:hlink>
      <a:srgbClr val="C00000"/>
    </a:hlink>
    <a:folHlink>
      <a:srgbClr val="FF0000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rgbClr val="C00000"/>
    </a:dk1>
    <a:lt1>
      <a:srgbClr val="FFFFFF"/>
    </a:lt1>
    <a:dk2>
      <a:srgbClr val="FFC000"/>
    </a:dk2>
    <a:lt2>
      <a:srgbClr val="FFFF00"/>
    </a:lt2>
    <a:accent1>
      <a:srgbClr val="92D050"/>
    </a:accent1>
    <a:accent2>
      <a:srgbClr val="00B050"/>
    </a:accent2>
    <a:accent3>
      <a:srgbClr val="00B0F0"/>
    </a:accent3>
    <a:accent4>
      <a:srgbClr val="0070C0"/>
    </a:accent4>
    <a:accent5>
      <a:srgbClr val="002060"/>
    </a:accent5>
    <a:accent6>
      <a:srgbClr val="7030A0"/>
    </a:accent6>
    <a:hlink>
      <a:srgbClr val="C00000"/>
    </a:hlink>
    <a:folHlink>
      <a:srgbClr val="FF0000"/>
    </a:folHlink>
  </a:clrScheme>
</a:themeOverride>
</file>

<file path=ppt/theme/themeOverride3.xml><?xml version="1.0" encoding="utf-8"?>
<a:themeOverride xmlns:a="http://schemas.openxmlformats.org/drawingml/2006/main">
  <a:clrScheme name="Custom 2">
    <a:dk1>
      <a:srgbClr val="C00000"/>
    </a:dk1>
    <a:lt1>
      <a:srgbClr val="FFFFFF"/>
    </a:lt1>
    <a:dk2>
      <a:srgbClr val="FFC000"/>
    </a:dk2>
    <a:lt2>
      <a:srgbClr val="FFFF00"/>
    </a:lt2>
    <a:accent1>
      <a:srgbClr val="92D050"/>
    </a:accent1>
    <a:accent2>
      <a:srgbClr val="00B050"/>
    </a:accent2>
    <a:accent3>
      <a:srgbClr val="00B0F0"/>
    </a:accent3>
    <a:accent4>
      <a:srgbClr val="0070C0"/>
    </a:accent4>
    <a:accent5>
      <a:srgbClr val="002060"/>
    </a:accent5>
    <a:accent6>
      <a:srgbClr val="7030A0"/>
    </a:accent6>
    <a:hlink>
      <a:srgbClr val="C00000"/>
    </a:hlink>
    <a:folHlink>
      <a:srgbClr val="FF0000"/>
    </a:folHlink>
  </a:clrScheme>
</a:themeOverride>
</file>

<file path=ppt/theme/themeOverride4.xml><?xml version="1.0" encoding="utf-8"?>
<a:themeOverride xmlns:a="http://schemas.openxmlformats.org/drawingml/2006/main">
  <a:clrScheme name="Custom 2">
    <a:dk1>
      <a:srgbClr val="C00000"/>
    </a:dk1>
    <a:lt1>
      <a:srgbClr val="FFFFFF"/>
    </a:lt1>
    <a:dk2>
      <a:srgbClr val="FFC000"/>
    </a:dk2>
    <a:lt2>
      <a:srgbClr val="FFFF00"/>
    </a:lt2>
    <a:accent1>
      <a:srgbClr val="92D050"/>
    </a:accent1>
    <a:accent2>
      <a:srgbClr val="00B050"/>
    </a:accent2>
    <a:accent3>
      <a:srgbClr val="00B0F0"/>
    </a:accent3>
    <a:accent4>
      <a:srgbClr val="0070C0"/>
    </a:accent4>
    <a:accent5>
      <a:srgbClr val="002060"/>
    </a:accent5>
    <a:accent6>
      <a:srgbClr val="7030A0"/>
    </a:accent6>
    <a:hlink>
      <a:srgbClr val="C00000"/>
    </a:hlink>
    <a:folHlink>
      <a:srgbClr val="FF0000"/>
    </a:folHlink>
  </a:clrScheme>
</a:themeOverride>
</file>

<file path=ppt/theme/themeOverride5.xml><?xml version="1.0" encoding="utf-8"?>
<a:themeOverride xmlns:a="http://schemas.openxmlformats.org/drawingml/2006/main">
  <a:clrScheme name="Custom 2">
    <a:dk1>
      <a:srgbClr val="C00000"/>
    </a:dk1>
    <a:lt1>
      <a:srgbClr val="FFFFFF"/>
    </a:lt1>
    <a:dk2>
      <a:srgbClr val="FFC000"/>
    </a:dk2>
    <a:lt2>
      <a:srgbClr val="FFFF00"/>
    </a:lt2>
    <a:accent1>
      <a:srgbClr val="92D050"/>
    </a:accent1>
    <a:accent2>
      <a:srgbClr val="00B050"/>
    </a:accent2>
    <a:accent3>
      <a:srgbClr val="00B0F0"/>
    </a:accent3>
    <a:accent4>
      <a:srgbClr val="0070C0"/>
    </a:accent4>
    <a:accent5>
      <a:srgbClr val="002060"/>
    </a:accent5>
    <a:accent6>
      <a:srgbClr val="7030A0"/>
    </a:accent6>
    <a:hlink>
      <a:srgbClr val="C00000"/>
    </a:hlink>
    <a:folHlink>
      <a:srgbClr val="FF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</TotalTime>
  <Words>499</Words>
  <Application>Microsoft Office PowerPoint</Application>
  <PresentationFormat>On-screen Show (4:3)</PresentationFormat>
  <Paragraphs>89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CUBA </vt:lpstr>
      <vt:lpstr>3 animals that reside in Cuba:</vt:lpstr>
      <vt:lpstr>Photos </vt:lpstr>
      <vt:lpstr>Authors from Cuba: </vt:lpstr>
      <vt:lpstr>Cuba’s Government: </vt:lpstr>
      <vt:lpstr>Large cities in Cuba:</vt:lpstr>
      <vt:lpstr>Three facts about culture of Cuba:</vt:lpstr>
      <vt:lpstr>Tourist attractions:</vt:lpstr>
      <vt:lpstr>History of Cuba: </vt:lpstr>
      <vt:lpstr>Geography/ Topography of Cuba:</vt:lpstr>
      <vt:lpstr>Cuban Music: </vt:lpstr>
      <vt:lpstr>Bibliography.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CUBA </dc:title>
  <dc:creator>957318</dc:creator>
  <cp:lastModifiedBy>JSEAQUIS</cp:lastModifiedBy>
  <cp:revision>15</cp:revision>
  <dcterms:created xsi:type="dcterms:W3CDTF">2011-02-07T16:54:39Z</dcterms:created>
  <dcterms:modified xsi:type="dcterms:W3CDTF">2011-02-09T21:01:44Z</dcterms:modified>
</cp:coreProperties>
</file>