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3" r:id="rId16"/>
    <p:sldId id="270" r:id="rId17"/>
    <p:sldId id="271"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77" autoAdjust="0"/>
    <p:restoredTop sz="94660"/>
  </p:normalViewPr>
  <p:slideViewPr>
    <p:cSldViewPr>
      <p:cViewPr varScale="1">
        <p:scale>
          <a:sx n="70" d="100"/>
          <a:sy n="70" d="100"/>
        </p:scale>
        <p:origin x="-116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9B4BBC-3FA4-4E9D-9485-CCC4D55D264B}" type="datetimeFigureOut">
              <a:rPr lang="en-US"/>
              <a:pPr>
                <a:defRPr/>
              </a:pPr>
              <a:t>2/17/2011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08715C29-8639-4E55-8DE3-35757AD52CB7}"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74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AB579E8-41E8-4F93-A32D-964BBC53A7B3}" type="slidenum">
              <a:rPr lang="en-US"/>
              <a:pPr fontAlgn="base">
                <a:spcBef>
                  <a:spcPct val="0"/>
                </a:spcBef>
                <a:spcAft>
                  <a:spcPct val="0"/>
                </a:spcAft>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FB56A98-CC33-4B09-890A-C8188D38214F}" type="datetimeFigureOut">
              <a:rPr lang="en-US"/>
              <a:pPr>
                <a:defRPr/>
              </a:pPr>
              <a:t>2/17/2011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07FD536-B8CA-409C-AE30-9728A89343A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DE9E08C-3160-430D-B72C-9ADAB2AA5C08}" type="datetimeFigureOut">
              <a:rPr lang="en-US"/>
              <a:pPr>
                <a:defRPr/>
              </a:pPr>
              <a:t>2/17/2011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286936F-5A21-40CA-BDF8-0C226BF38CA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D6CA26C-5EB8-45A1-AD3E-650F71758120}" type="datetimeFigureOut">
              <a:rPr lang="en-US"/>
              <a:pPr>
                <a:defRPr/>
              </a:pPr>
              <a:t>2/17/2011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D18D27E-2ACD-4D14-ACA3-4FC5BBBF219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E331642-3048-460F-94C5-CC9F4813A4A2}" type="datetimeFigureOut">
              <a:rPr lang="en-US"/>
              <a:pPr>
                <a:defRPr/>
              </a:pPr>
              <a:t>2/17/2011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BE5F3FB-AEE8-4F65-B170-E1A96C084AF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8AE9F8F-A41C-432A-A7D1-CF8498D1BF01}" type="datetimeFigureOut">
              <a:rPr lang="en-US"/>
              <a:pPr>
                <a:defRPr/>
              </a:pPr>
              <a:t>2/17/2011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8D2EE48-B139-4987-8DCF-82EE317C056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5F69356-AAE2-46A8-AF59-9B52C44D3E3A}" type="datetimeFigureOut">
              <a:rPr lang="en-US"/>
              <a:pPr>
                <a:defRPr/>
              </a:pPr>
              <a:t>2/17/2011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46410AE-DB76-4C43-B85D-4B4E0C3F58E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4368CBD-04BA-4F51-AFB6-6ACF6FE3B72A}" type="datetimeFigureOut">
              <a:rPr lang="en-US"/>
              <a:pPr>
                <a:defRPr/>
              </a:pPr>
              <a:t>2/17/2011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59F25C8-C9A7-4148-8496-BFC47EE0795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B2DA556-B4BE-40F1-A6D5-45D4CE50FB9B}" type="datetimeFigureOut">
              <a:rPr lang="en-US"/>
              <a:pPr>
                <a:defRPr/>
              </a:pPr>
              <a:t>2/17/2011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6DE9A4E-0C2E-4269-B9B7-D4863CDB995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BE6142-2F17-4A1B-A82B-329F226EE63A}" type="datetimeFigureOut">
              <a:rPr lang="en-US"/>
              <a:pPr>
                <a:defRPr/>
              </a:pPr>
              <a:t>2/17/2011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366532A5-FBAB-4784-B495-AA3EC301D5B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BCB8585-55D7-48EC-B667-FD0E7F8FD5CD}" type="datetimeFigureOut">
              <a:rPr lang="en-US"/>
              <a:pPr>
                <a:defRPr/>
              </a:pPr>
              <a:t>2/17/2011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828A94B-4ACD-4EE4-B4F7-FA037C88709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1FB61EF-CBC5-412D-A80D-D823DC0121AA}" type="datetimeFigureOut">
              <a:rPr lang="en-US"/>
              <a:pPr>
                <a:defRPr/>
              </a:pPr>
              <a:t>2/17/2011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156DDD2-3786-454F-AC7D-F27638E34E0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1005B053-A6AD-478D-849E-A88BCA306ECE}" type="datetimeFigureOut">
              <a:rPr lang="en-US"/>
              <a:pPr>
                <a:defRPr/>
              </a:pPr>
              <a:t>2/17/2011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E3E2992F-17A5-43E2-B755-E66E86FAE4F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en.wikipedia.org/wiki/Mexico" TargetMode="External"/><Relationship Id="rId2" Type="http://schemas.openxmlformats.org/officeDocument/2006/relationships/hyperlink" Target="http://www.worldbookonline.com/student/article?id=ar358800&amp;st=Mexico" TargetMode="External"/><Relationship Id="rId1" Type="http://schemas.openxmlformats.org/officeDocument/2006/relationships/slideLayout" Target="../slideLayouts/slideLayout2.xml"/><Relationship Id="rId5" Type="http://schemas.openxmlformats.org/officeDocument/2006/relationships/hyperlink" Target="http://www.google.com/images?hl=en&amp;safe=strict&amp;rlz=1R2ADSA_enUS410&amp;q=mexico%20culture&amp;um=1&amp;ie=UTF-8&amp;source=og&amp;sa=N&amp;tab=wi&amp;safe=on" TargetMode="External"/><Relationship Id="rId4" Type="http://schemas.openxmlformats.org/officeDocument/2006/relationships/hyperlink" Target="http://www.everyculture.com/Ma-Ni/Mexico.html"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www.google.com/images?um=1&amp;hl=en&amp;safe=active&amp;rlz=1R2ADSA_enUS410&amp;tbs=isch%3A1&amp;sa=1&amp;q=mexico&amp;aq=f&amp;aqi=&amp;aql=&amp;oq=&amp;safe=on" TargetMode="External"/><Relationship Id="rId2" Type="http://schemas.openxmlformats.org/officeDocument/2006/relationships/hyperlink" Target="http://www.geographia.com/mexico/mexicohistory.htm" TargetMode="External"/><Relationship Id="rId1" Type="http://schemas.openxmlformats.org/officeDocument/2006/relationships/slideLayout" Target="../slideLayouts/slideLayout2.xml"/><Relationship Id="rId4" Type="http://schemas.openxmlformats.org/officeDocument/2006/relationships/hyperlink" Target="http://en.wikipedia.org/wiki/Music_of_Mexico"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p:txBody>
          <a:bodyPr/>
          <a:lstStyle/>
          <a:p>
            <a:r>
              <a:rPr lang="en-US" smtClean="0"/>
              <a:t>Mexico</a:t>
            </a:r>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r>
              <a:rPr lang="en-US" dirty="0" smtClean="0"/>
              <a:t>By: Britney </a:t>
            </a:r>
            <a:r>
              <a:rPr lang="en-US" dirty="0" err="1" smtClean="0"/>
              <a:t>Saysouly</a:t>
            </a:r>
            <a:r>
              <a:rPr lang="en-US" dirty="0" smtClean="0"/>
              <a:t> &amp; </a:t>
            </a:r>
            <a:r>
              <a:rPr lang="en-US" dirty="0" err="1" smtClean="0"/>
              <a:t>Karly</a:t>
            </a:r>
            <a:r>
              <a:rPr lang="en-US" dirty="0" smtClean="0"/>
              <a:t> </a:t>
            </a:r>
            <a:r>
              <a:rPr lang="en-US" dirty="0" err="1" smtClean="0"/>
              <a:t>Behl</a:t>
            </a:r>
            <a:endParaRPr lang="en-US" dirty="0" smtClean="0"/>
          </a:p>
          <a:p>
            <a:pPr fontAlgn="auto">
              <a:spcAft>
                <a:spcPts val="0"/>
              </a:spcAft>
              <a:buFont typeface="Arial" pitchFamily="34" charset="0"/>
              <a:buNone/>
              <a:defRPr/>
            </a:pPr>
            <a:r>
              <a:rPr lang="en-US" dirty="0" smtClean="0"/>
              <a:t>6/7</a:t>
            </a:r>
          </a:p>
        </p:txBody>
      </p:sp>
      <p:pic>
        <p:nvPicPr>
          <p:cNvPr id="17410" name="Picture 2" descr="https://www.cia.gov/library/publications/the-world-factbook/graphics/flags/large/mx-lgflag.gif"/>
          <p:cNvPicPr>
            <a:picLocks noChangeAspect="1" noChangeArrowheads="1"/>
          </p:cNvPicPr>
          <p:nvPr/>
        </p:nvPicPr>
        <p:blipFill>
          <a:blip r:embed="rId2" cstate="print"/>
          <a:srcRect/>
          <a:stretch>
            <a:fillRect/>
          </a:stretch>
        </p:blipFill>
        <p:spPr bwMode="auto">
          <a:xfrm>
            <a:off x="2743200" y="457200"/>
            <a:ext cx="3886200" cy="19431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smtClean="0"/>
              <a:t>Recreations:</a:t>
            </a:r>
          </a:p>
        </p:txBody>
      </p:sp>
      <p:sp>
        <p:nvSpPr>
          <p:cNvPr id="24578" name="Content Placeholder 2"/>
          <p:cNvSpPr>
            <a:spLocks noGrp="1"/>
          </p:cNvSpPr>
          <p:nvPr>
            <p:ph idx="1"/>
          </p:nvPr>
        </p:nvSpPr>
        <p:spPr/>
        <p:txBody>
          <a:bodyPr/>
          <a:lstStyle/>
          <a:p>
            <a:r>
              <a:rPr lang="en-US" dirty="0" smtClean="0"/>
              <a:t>Soccer is the most popular sport in Mexico followed by baseball. They also think that bull fighting is very entertaining as well. </a:t>
            </a:r>
          </a:p>
          <a:p>
            <a:r>
              <a:rPr lang="en-US" dirty="0" smtClean="0"/>
              <a:t>Mexico </a:t>
            </a:r>
            <a:r>
              <a:rPr lang="en-US" dirty="0" smtClean="0"/>
              <a:t>City has the largest bull ring in the world. It can seat up to 55,000 people.</a:t>
            </a:r>
          </a:p>
          <a:p>
            <a:r>
              <a:rPr lang="en-US" dirty="0" smtClean="0"/>
              <a:t>On Sundays, majority of the Mexicans do not work, so they like to go to the park and have some family time.</a:t>
            </a:r>
            <a:endParaRPr lang="en-US"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Religion:</a:t>
            </a:r>
            <a:endParaRPr lang="en-US" dirty="0"/>
          </a:p>
        </p:txBody>
      </p:sp>
      <p:sp>
        <p:nvSpPr>
          <p:cNvPr id="3" name="Content Placeholder 2"/>
          <p:cNvSpPr>
            <a:spLocks noGrp="1"/>
          </p:cNvSpPr>
          <p:nvPr>
            <p:ph idx="1"/>
          </p:nvPr>
        </p:nvSpPr>
        <p:spPr/>
        <p:txBody>
          <a:bodyPr/>
          <a:lstStyle/>
          <a:p>
            <a:r>
              <a:rPr lang="en-US" dirty="0" smtClean="0"/>
              <a:t>More than 75% of the population in Mexican are roman catholic. And the rest of the 25% are people like Jews, Protestants and others.</a:t>
            </a:r>
          </a:p>
          <a:p>
            <a:r>
              <a:rPr lang="en-US" dirty="0" smtClean="0"/>
              <a:t>Most of the catholic missionaries arrived in the early 1500’s.</a:t>
            </a:r>
          </a:p>
          <a:p>
            <a:r>
              <a:rPr lang="en-US" dirty="0" smtClean="0"/>
              <a:t>Ever since the mid-1900’s, the number of Protestant churches have increased.</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a:t>
            </a:r>
            <a:endParaRPr lang="en-US" dirty="0"/>
          </a:p>
        </p:txBody>
      </p:sp>
      <p:sp>
        <p:nvSpPr>
          <p:cNvPr id="3" name="Content Placeholder 2"/>
          <p:cNvSpPr>
            <a:spLocks noGrp="1"/>
          </p:cNvSpPr>
          <p:nvPr>
            <p:ph idx="1"/>
          </p:nvPr>
        </p:nvSpPr>
        <p:spPr/>
        <p:txBody>
          <a:bodyPr/>
          <a:lstStyle/>
          <a:p>
            <a:r>
              <a:rPr lang="en-US" dirty="0" smtClean="0"/>
              <a:t>It was studied that in the early 1900’s, LESS than 25% of the Mexican population over the age of 6 could read and/or write.</a:t>
            </a:r>
          </a:p>
          <a:p>
            <a:r>
              <a:rPr lang="en-US" dirty="0" smtClean="0"/>
              <a:t>The Mexican law says that you have to go to school between the ages of 6-14. </a:t>
            </a:r>
            <a:endParaRPr lang="en-US" dirty="0" smtClean="0"/>
          </a:p>
          <a:p>
            <a:r>
              <a:rPr lang="en-US" dirty="0" smtClean="0"/>
              <a:t>After kindergarten, they have to be in elementary school for 6 years, 3 years of middle school, and 3 years of high school.</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Arts:</a:t>
            </a:r>
            <a:endParaRPr lang="en-US" dirty="0"/>
          </a:p>
        </p:txBody>
      </p:sp>
      <p:sp>
        <p:nvSpPr>
          <p:cNvPr id="3" name="Content Placeholder 2"/>
          <p:cNvSpPr>
            <a:spLocks noGrp="1"/>
          </p:cNvSpPr>
          <p:nvPr>
            <p:ph idx="1"/>
          </p:nvPr>
        </p:nvSpPr>
        <p:spPr/>
        <p:txBody>
          <a:bodyPr/>
          <a:lstStyle/>
          <a:p>
            <a:r>
              <a:rPr lang="en-US" dirty="0" smtClean="0"/>
              <a:t>The Mayans and </a:t>
            </a:r>
            <a:r>
              <a:rPr lang="en-US" dirty="0" err="1" smtClean="0"/>
              <a:t>Toltecs</a:t>
            </a:r>
            <a:r>
              <a:rPr lang="en-US" dirty="0" smtClean="0"/>
              <a:t> have made lots of temples and wall paintings.</a:t>
            </a:r>
          </a:p>
          <a:p>
            <a:r>
              <a:rPr lang="en-US" dirty="0" smtClean="0"/>
              <a:t>The Aztecs wrote music and poetry.</a:t>
            </a:r>
          </a:p>
          <a:p>
            <a:r>
              <a:rPr lang="en-US" dirty="0" smtClean="0"/>
              <a:t>The Spanish brought the literature and buildings.</a:t>
            </a:r>
          </a:p>
          <a:p>
            <a:r>
              <a:rPr lang="en-US" dirty="0" smtClean="0"/>
              <a:t>In the 1900’s, Mexico has produced more of paintings, music, and churches.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Architecture:</a:t>
            </a:r>
            <a:endParaRPr lang="en-US" dirty="0"/>
          </a:p>
        </p:txBody>
      </p:sp>
      <p:sp>
        <p:nvSpPr>
          <p:cNvPr id="3" name="Content Placeholder 2"/>
          <p:cNvSpPr>
            <a:spLocks noGrp="1"/>
          </p:cNvSpPr>
          <p:nvPr>
            <p:ph idx="1"/>
          </p:nvPr>
        </p:nvSpPr>
        <p:spPr/>
        <p:txBody>
          <a:bodyPr/>
          <a:lstStyle/>
          <a:p>
            <a:r>
              <a:rPr lang="en-US" dirty="0" smtClean="0"/>
              <a:t>Architecture has been a very important thing to the Mexican religion.</a:t>
            </a:r>
          </a:p>
          <a:p>
            <a:r>
              <a:rPr lang="en-US" dirty="0" smtClean="0"/>
              <a:t>The Aztec and other groups built pyramids and on the pyramids were symbols. The symbols symbolized their gods.</a:t>
            </a:r>
          </a:p>
          <a:p>
            <a:r>
              <a:rPr lang="en-US" dirty="0" smtClean="0"/>
              <a:t>You could go to Mexico today and still see most of the pyramids and temples with the symbols on them.</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Government:</a:t>
            </a:r>
            <a:endParaRPr lang="en-US" dirty="0"/>
          </a:p>
        </p:txBody>
      </p:sp>
      <p:sp>
        <p:nvSpPr>
          <p:cNvPr id="3" name="Content Placeholder 2"/>
          <p:cNvSpPr>
            <a:spLocks noGrp="1"/>
          </p:cNvSpPr>
          <p:nvPr>
            <p:ph idx="1"/>
          </p:nvPr>
        </p:nvSpPr>
        <p:spPr/>
        <p:txBody>
          <a:bodyPr/>
          <a:lstStyle/>
          <a:p>
            <a:r>
              <a:rPr lang="en-US" dirty="0" smtClean="0"/>
              <a:t>The government in Mexico is a federal republic. It has a legislative branch, judicial branch, and an executive branch.</a:t>
            </a:r>
          </a:p>
          <a:p>
            <a:r>
              <a:rPr lang="en-US" dirty="0" smtClean="0"/>
              <a:t>The executive branch is lead by a president  which is basically the decision-making part of the government.</a:t>
            </a:r>
          </a:p>
          <a:p>
            <a:r>
              <a:rPr lang="en-US" dirty="0" smtClean="0"/>
              <a:t>It goes over things like government policies and taxes. </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a:xfrm>
            <a:off x="457200" y="1600200"/>
            <a:ext cx="8229600" cy="5257800"/>
          </a:xfrm>
        </p:spPr>
        <p:txBody>
          <a:bodyPr/>
          <a:lstStyle/>
          <a:p>
            <a:r>
              <a:rPr lang="en-US" dirty="0" smtClean="0">
                <a:hlinkClick r:id="rId2"/>
              </a:rPr>
              <a:t>http://</a:t>
            </a:r>
            <a:r>
              <a:rPr lang="en-US" dirty="0" smtClean="0">
                <a:hlinkClick r:id="rId2"/>
              </a:rPr>
              <a:t>www.worldbookonline.com/student/article?id=ar358800&amp;st=Mexico</a:t>
            </a:r>
            <a:endParaRPr lang="en-US" dirty="0" smtClean="0"/>
          </a:p>
          <a:p>
            <a:r>
              <a:rPr lang="en-US" dirty="0" smtClean="0">
                <a:hlinkClick r:id="rId3"/>
              </a:rPr>
              <a:t>http://</a:t>
            </a:r>
            <a:r>
              <a:rPr lang="en-US" dirty="0" smtClean="0">
                <a:hlinkClick r:id="rId3"/>
              </a:rPr>
              <a:t>en.wikipedia.org/wiki/Mexico</a:t>
            </a:r>
            <a:endParaRPr lang="en-US" dirty="0" smtClean="0"/>
          </a:p>
          <a:p>
            <a:r>
              <a:rPr lang="en-US" dirty="0" smtClean="0">
                <a:hlinkClick r:id="rId4"/>
              </a:rPr>
              <a:t>http://</a:t>
            </a:r>
            <a:r>
              <a:rPr lang="en-US" dirty="0" smtClean="0">
                <a:hlinkClick r:id="rId4"/>
              </a:rPr>
              <a:t>www.everyculture.com/Ma-Ni/Mexico.html</a:t>
            </a:r>
            <a:endParaRPr lang="en-US" dirty="0" smtClean="0"/>
          </a:p>
          <a:p>
            <a:r>
              <a:rPr lang="en-US" dirty="0" smtClean="0">
                <a:hlinkClick r:id="rId5"/>
              </a:rPr>
              <a:t>http</a:t>
            </a:r>
            <a:r>
              <a:rPr lang="en-US" dirty="0" smtClean="0">
                <a:hlinkClick r:id="rId5"/>
              </a:rPr>
              <a:t>://</a:t>
            </a:r>
            <a:r>
              <a:rPr lang="en-US" dirty="0" smtClean="0">
                <a:hlinkClick r:id="rId5"/>
              </a:rPr>
              <a:t>www.google.com/images?hl=en&amp;safe=strict&amp;rlz=1R2ADSA_enUS410&amp;q=mexico%20culture&amp;um=1&amp;ie=UTF-8&amp;source=og&amp;sa=N&amp;tab=wi&amp;safe=on</a:t>
            </a:r>
            <a:endParaRPr lang="en-US" dirty="0" smtClean="0"/>
          </a:p>
          <a:p>
            <a:pPr>
              <a:buNone/>
            </a:pPr>
            <a:endParaRPr lang="en-US" dirty="0" smtClean="0"/>
          </a:p>
          <a:p>
            <a:pPr>
              <a:buNone/>
            </a:pPr>
            <a:endParaRPr lang="en-US" dirty="0" smtClean="0"/>
          </a:p>
          <a:p>
            <a:endParaRPr lang="en-US" dirty="0" smtClean="0"/>
          </a:p>
          <a:p>
            <a:endParaRPr lang="en-US" dirty="0" smtClean="0"/>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 cont.</a:t>
            </a:r>
            <a:endParaRPr lang="en-US" dirty="0"/>
          </a:p>
        </p:txBody>
      </p:sp>
      <p:sp>
        <p:nvSpPr>
          <p:cNvPr id="3" name="Content Placeholder 2"/>
          <p:cNvSpPr>
            <a:spLocks noGrp="1"/>
          </p:cNvSpPr>
          <p:nvPr>
            <p:ph idx="1"/>
          </p:nvPr>
        </p:nvSpPr>
        <p:spPr/>
        <p:txBody>
          <a:bodyPr/>
          <a:lstStyle/>
          <a:p>
            <a:r>
              <a:rPr lang="en-US" dirty="0" smtClean="0">
                <a:hlinkClick r:id="rId2"/>
              </a:rPr>
              <a:t>http://www.geographia.com/mexico/mexicohistory.htm</a:t>
            </a:r>
            <a:endParaRPr lang="en-US" dirty="0" smtClean="0"/>
          </a:p>
          <a:p>
            <a:r>
              <a:rPr lang="en-US" dirty="0" smtClean="0">
                <a:hlinkClick r:id="rId3"/>
              </a:rPr>
              <a:t>http://www.google.com/images?um=1&amp;hl=en&amp;safe=active&amp;rlz=1R2ADSA_enUS410&amp;tbs=isch%3A1&amp;sa=1&amp;q=mexico&amp;aq=f&amp;aqi=&amp;aql=&amp;oq=&amp;</a:t>
            </a:r>
            <a:r>
              <a:rPr lang="en-US" dirty="0" smtClean="0">
                <a:hlinkClick r:id="rId3"/>
              </a:rPr>
              <a:t>safe=on</a:t>
            </a:r>
            <a:endParaRPr lang="en-US" dirty="0" smtClean="0"/>
          </a:p>
          <a:p>
            <a:r>
              <a:rPr lang="en-US" dirty="0" smtClean="0">
                <a:hlinkClick r:id="rId4"/>
              </a:rPr>
              <a:t>http://</a:t>
            </a:r>
            <a:r>
              <a:rPr lang="en-US" dirty="0" smtClean="0">
                <a:hlinkClick r:id="rId4"/>
              </a:rPr>
              <a:t>en.wikipedia.org/wiki/Music_of_Mexico</a:t>
            </a:r>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en-US" smtClean="0"/>
              <a:t>Mexican Legends:</a:t>
            </a:r>
          </a:p>
        </p:txBody>
      </p:sp>
      <p:sp>
        <p:nvSpPr>
          <p:cNvPr id="15362" name="Content Placeholder 2"/>
          <p:cNvSpPr>
            <a:spLocks noGrp="1"/>
          </p:cNvSpPr>
          <p:nvPr>
            <p:ph idx="1"/>
          </p:nvPr>
        </p:nvSpPr>
        <p:spPr/>
        <p:txBody>
          <a:bodyPr/>
          <a:lstStyle/>
          <a:p>
            <a:r>
              <a:rPr lang="en-US" smtClean="0"/>
              <a:t>Quetzalcoatl was believed to be the sky and creator god. “Quetzal” means a brightly colored bird, and “coatl” meaning a snake.</a:t>
            </a:r>
          </a:p>
          <a:p>
            <a:endParaRPr lang="en-US" smtClean="0"/>
          </a:p>
          <a:p>
            <a:r>
              <a:rPr lang="en-US" smtClean="0"/>
              <a:t>Jesus Malverde was worshiped as a saint. According from others, Malverde used to steal from the wealthy and in 1909, was killed from a gun shot wound.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r>
              <a:rPr lang="en-US" smtClean="0"/>
              <a:t>Music:</a:t>
            </a:r>
          </a:p>
        </p:txBody>
      </p:sp>
      <p:sp>
        <p:nvSpPr>
          <p:cNvPr id="3" name="Content Placeholder 2"/>
          <p:cNvSpPr>
            <a:spLocks noGrp="1"/>
          </p:cNvSpPr>
          <p:nvPr>
            <p:ph idx="1"/>
          </p:nvPr>
        </p:nvSpPr>
        <p:spPr/>
        <p:txBody>
          <a:bodyPr rtlCol="0">
            <a:normAutofit fontScale="92500" lnSpcReduction="20000"/>
          </a:bodyPr>
          <a:lstStyle/>
          <a:p>
            <a:pPr fontAlgn="auto">
              <a:spcAft>
                <a:spcPts val="0"/>
              </a:spcAft>
              <a:buFont typeface="Arial" pitchFamily="34" charset="0"/>
              <a:buChar char="•"/>
              <a:defRPr/>
            </a:pPr>
            <a:r>
              <a:rPr lang="en-US" dirty="0" smtClean="0"/>
              <a:t>There are many different types of genres of music such as: </a:t>
            </a:r>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r>
              <a:rPr lang="en-US" dirty="0" smtClean="0"/>
              <a:t>Banda – Sounds like polka music.</a:t>
            </a:r>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r>
              <a:rPr lang="en-US" dirty="0" smtClean="0"/>
              <a:t>Mariachi – Played by a group of 5 or more people. </a:t>
            </a:r>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r>
              <a:rPr lang="en-US" dirty="0" err="1" smtClean="0"/>
              <a:t>Norteño</a:t>
            </a:r>
            <a:r>
              <a:rPr lang="en-US" dirty="0" smtClean="0"/>
              <a:t> – The accordion and </a:t>
            </a:r>
            <a:r>
              <a:rPr lang="en-US" dirty="0" err="1" smtClean="0"/>
              <a:t>sexto</a:t>
            </a:r>
            <a:r>
              <a:rPr lang="en-US" dirty="0" smtClean="0"/>
              <a:t> are most commonly use.</a:t>
            </a:r>
          </a:p>
          <a:p>
            <a:pPr fontAlgn="auto">
              <a:spcAft>
                <a:spcPts val="0"/>
              </a:spcAft>
              <a:buFont typeface="Arial" pitchFamily="34" charset="0"/>
              <a:buChar char="•"/>
              <a:defRPr/>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US" smtClean="0"/>
              <a:t>Clothes:</a:t>
            </a:r>
          </a:p>
        </p:txBody>
      </p:sp>
      <p:sp>
        <p:nvSpPr>
          <p:cNvPr id="3" name="Content Placeholder 2"/>
          <p:cNvSpPr>
            <a:spLocks noGrp="1"/>
          </p:cNvSpPr>
          <p:nvPr>
            <p:ph idx="1"/>
          </p:nvPr>
        </p:nvSpPr>
        <p:spPr/>
        <p:txBody>
          <a:bodyPr rtlCol="0">
            <a:normAutofit fontScale="92500"/>
          </a:bodyPr>
          <a:lstStyle/>
          <a:p>
            <a:pPr fontAlgn="auto">
              <a:spcAft>
                <a:spcPts val="0"/>
              </a:spcAft>
              <a:buFont typeface="Arial" pitchFamily="34" charset="0"/>
              <a:buChar char="•"/>
              <a:defRPr/>
            </a:pPr>
            <a:r>
              <a:rPr lang="en-US" dirty="0" smtClean="0"/>
              <a:t>The clothing are separated into 3 main groups which are: modern clothes, traditional </a:t>
            </a:r>
            <a:r>
              <a:rPr lang="en-US" dirty="0" err="1" smtClean="0"/>
              <a:t>mexican</a:t>
            </a:r>
            <a:r>
              <a:rPr lang="en-US" dirty="0" smtClean="0"/>
              <a:t> clothing, and celebration dresses and costumes.</a:t>
            </a:r>
          </a:p>
          <a:p>
            <a:pPr fontAlgn="auto">
              <a:spcAft>
                <a:spcPts val="0"/>
              </a:spcAft>
              <a:buFont typeface="Arial" pitchFamily="34" charset="0"/>
              <a:buChar char="•"/>
              <a:defRPr/>
            </a:pPr>
            <a:r>
              <a:rPr lang="en-US" dirty="0" smtClean="0"/>
              <a:t>Modern clothing isn’t very different to the clothing we wear everyday. Just wearing a simple t-shirt and jeans would work.</a:t>
            </a:r>
          </a:p>
          <a:p>
            <a:pPr fontAlgn="auto">
              <a:spcAft>
                <a:spcPts val="0"/>
              </a:spcAft>
              <a:buFont typeface="Arial" pitchFamily="34" charset="0"/>
              <a:buChar char="•"/>
              <a:defRPr/>
            </a:pPr>
            <a:r>
              <a:rPr lang="en-US" smtClean="0"/>
              <a:t>Traditional </a:t>
            </a:r>
            <a:r>
              <a:rPr lang="en-US" smtClean="0"/>
              <a:t>Mexican </a:t>
            </a:r>
            <a:r>
              <a:rPr lang="en-US" dirty="0" smtClean="0"/>
              <a:t>clothing: combines native and European elements. Cotton and bark are the main things that are mostly used in the clothes.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US" smtClean="0"/>
              <a:t>Foods:</a:t>
            </a:r>
          </a:p>
        </p:txBody>
      </p:sp>
      <p:sp>
        <p:nvSpPr>
          <p:cNvPr id="19458" name="Content Placeholder 2"/>
          <p:cNvSpPr>
            <a:spLocks noGrp="1"/>
          </p:cNvSpPr>
          <p:nvPr>
            <p:ph idx="1"/>
          </p:nvPr>
        </p:nvSpPr>
        <p:spPr/>
        <p:txBody>
          <a:bodyPr/>
          <a:lstStyle/>
          <a:p>
            <a:r>
              <a:rPr lang="en-US" smtClean="0"/>
              <a:t>Horchata: contains water, then is thickened with rice and then sweetened with cinnamon and a little bit of lime. </a:t>
            </a:r>
          </a:p>
          <a:p>
            <a:r>
              <a:rPr lang="en-US" smtClean="0"/>
              <a:t>Ceviche: has raw fish marinated in lime</a:t>
            </a:r>
          </a:p>
          <a:p>
            <a:pPr>
              <a:buFont typeface="Arial" charset="0"/>
              <a:buNone/>
            </a:pPr>
            <a:r>
              <a:rPr lang="en-US" smtClean="0"/>
              <a:t>juice, often in a salad.</a:t>
            </a:r>
          </a:p>
          <a:p>
            <a:r>
              <a:rPr lang="en-US" smtClean="0"/>
              <a:t>Poc Chuc: pork fillet is cooked with tomatoes, onions, and spices.</a:t>
            </a:r>
          </a:p>
          <a:p>
            <a:pPr>
              <a:buFont typeface="Arial" charset="0"/>
              <a:buNone/>
            </a:pPr>
            <a:r>
              <a:rPr lang="en-US" smtClean="0"/>
              <a:t> </a:t>
            </a:r>
          </a:p>
        </p:txBody>
      </p:sp>
      <p:pic>
        <p:nvPicPr>
          <p:cNvPr id="19459" name="Picture 2" descr="http://www.juicetyme.com/images/horchataglass.jpg"/>
          <p:cNvPicPr>
            <a:picLocks noChangeAspect="1" noChangeArrowheads="1"/>
          </p:cNvPicPr>
          <p:nvPr/>
        </p:nvPicPr>
        <p:blipFill>
          <a:blip r:embed="rId2" cstate="print"/>
          <a:srcRect/>
          <a:stretch>
            <a:fillRect/>
          </a:stretch>
        </p:blipFill>
        <p:spPr bwMode="auto">
          <a:xfrm>
            <a:off x="6553200" y="4876800"/>
            <a:ext cx="1428750" cy="1828800"/>
          </a:xfrm>
          <a:prstGeom prst="rect">
            <a:avLst/>
          </a:prstGeom>
          <a:noFill/>
          <a:ln w="9525">
            <a:noFill/>
            <a:miter lim="800000"/>
            <a:headEnd/>
            <a:tailEnd/>
          </a:ln>
        </p:spPr>
      </p:pic>
      <p:pic>
        <p:nvPicPr>
          <p:cNvPr id="19460" name="Picture 4" descr="http://momeld.files.wordpress.com/2008/02/ceviche7rl.jpg"/>
          <p:cNvPicPr>
            <a:picLocks noChangeAspect="1" noChangeArrowheads="1"/>
          </p:cNvPicPr>
          <p:nvPr/>
        </p:nvPicPr>
        <p:blipFill>
          <a:blip r:embed="rId3" cstate="print"/>
          <a:srcRect/>
          <a:stretch>
            <a:fillRect/>
          </a:stretch>
        </p:blipFill>
        <p:spPr bwMode="auto">
          <a:xfrm>
            <a:off x="7772400" y="0"/>
            <a:ext cx="1249363" cy="1752600"/>
          </a:xfrm>
          <a:prstGeom prst="rect">
            <a:avLst/>
          </a:prstGeom>
          <a:noFill/>
          <a:ln w="9525">
            <a:noFill/>
            <a:miter lim="800000"/>
            <a:headEnd/>
            <a:tailEnd/>
          </a:ln>
        </p:spPr>
      </p:pic>
      <p:pic>
        <p:nvPicPr>
          <p:cNvPr id="19461" name="Picture 6" descr="http://www.ocmexfood.com/images/gabbi26.jpg"/>
          <p:cNvPicPr>
            <a:picLocks noChangeAspect="1" noChangeArrowheads="1"/>
          </p:cNvPicPr>
          <p:nvPr/>
        </p:nvPicPr>
        <p:blipFill>
          <a:blip r:embed="rId4" cstate="print"/>
          <a:srcRect/>
          <a:stretch>
            <a:fillRect/>
          </a:stretch>
        </p:blipFill>
        <p:spPr bwMode="auto">
          <a:xfrm>
            <a:off x="4114800" y="4953000"/>
            <a:ext cx="2200275" cy="1600200"/>
          </a:xfrm>
          <a:prstGeom prst="rect">
            <a:avLst/>
          </a:prstGeom>
          <a:noFill/>
          <a:ln w="9525">
            <a:noFill/>
            <a:miter lim="800000"/>
            <a:headEnd/>
            <a:tailEnd/>
          </a:ln>
        </p:spPr>
      </p:pic>
      <p:cxnSp>
        <p:nvCxnSpPr>
          <p:cNvPr id="24" name="Elbow Connector 23"/>
          <p:cNvCxnSpPr/>
          <p:nvPr/>
        </p:nvCxnSpPr>
        <p:spPr>
          <a:xfrm rot="16200000" flipH="1">
            <a:off x="5029200" y="2743200"/>
            <a:ext cx="1828800" cy="1828800"/>
          </a:xfrm>
          <a:prstGeom prst="bentConnector3">
            <a:avLst>
              <a:gd name="adj1" fmla="val 50000"/>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6" name="Elbow Connector 25"/>
          <p:cNvCxnSpPr/>
          <p:nvPr/>
        </p:nvCxnSpPr>
        <p:spPr>
          <a:xfrm flipV="1">
            <a:off x="4495800" y="1219200"/>
            <a:ext cx="2819400" cy="2667000"/>
          </a:xfrm>
          <a:prstGeom prst="bentConnector3">
            <a:avLst>
              <a:gd name="adj1" fmla="val 50000"/>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0" name="Elbow Connector 29"/>
          <p:cNvCxnSpPr/>
          <p:nvPr/>
        </p:nvCxnSpPr>
        <p:spPr>
          <a:xfrm>
            <a:off x="2514600" y="4724400"/>
            <a:ext cx="1371600" cy="1143000"/>
          </a:xfrm>
          <a:prstGeom prst="bentConnector3">
            <a:avLst>
              <a:gd name="adj1" fmla="val 50000"/>
            </a:avLst>
          </a:prstGeom>
          <a:ln>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smtClean="0"/>
              <a:t>Celebrations: </a:t>
            </a:r>
          </a:p>
        </p:txBody>
      </p:sp>
      <p:sp>
        <p:nvSpPr>
          <p:cNvPr id="20482" name="Content Placeholder 2"/>
          <p:cNvSpPr>
            <a:spLocks noGrp="1"/>
          </p:cNvSpPr>
          <p:nvPr>
            <p:ph idx="1"/>
          </p:nvPr>
        </p:nvSpPr>
        <p:spPr/>
        <p:txBody>
          <a:bodyPr/>
          <a:lstStyle/>
          <a:p>
            <a:r>
              <a:rPr lang="en-US" smtClean="0"/>
              <a:t>Cinco de Mayo: They honor the dead and do a whole bunch of celebrations. </a:t>
            </a:r>
          </a:p>
          <a:p>
            <a:r>
              <a:rPr lang="en-US" smtClean="0"/>
              <a:t>El Grito de Independencia: September 16</a:t>
            </a:r>
            <a:r>
              <a:rPr lang="en-US" baseline="30000" smtClean="0"/>
              <a:t>th</a:t>
            </a:r>
            <a:r>
              <a:rPr lang="en-US" smtClean="0"/>
              <a:t>, 1810 is when they got their independence from Spain and they celebrate it on Sep. 16</a:t>
            </a:r>
            <a:r>
              <a:rPr lang="en-US" baseline="30000" smtClean="0"/>
              <a:t>th</a:t>
            </a:r>
            <a:r>
              <a:rPr lang="en-US" smtClean="0"/>
              <a:t>.</a:t>
            </a:r>
          </a:p>
          <a:p>
            <a:r>
              <a:rPr lang="en-US" smtClean="0"/>
              <a:t>Noche Buena: It’s called the Holy night and is celebrated on December 24</a:t>
            </a:r>
            <a:r>
              <a:rPr lang="en-US" baseline="30000" smtClean="0"/>
              <a:t>th</a:t>
            </a:r>
            <a:r>
              <a:rPr lang="en-US" smtClean="0"/>
              <a:t>. All night long they sing folk songs and dance.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mtClean="0"/>
              <a:t>Language:</a:t>
            </a:r>
          </a:p>
        </p:txBody>
      </p:sp>
      <p:sp>
        <p:nvSpPr>
          <p:cNvPr id="21506" name="Content Placeholder 2"/>
          <p:cNvSpPr>
            <a:spLocks noGrp="1"/>
          </p:cNvSpPr>
          <p:nvPr>
            <p:ph idx="1"/>
          </p:nvPr>
        </p:nvSpPr>
        <p:spPr/>
        <p:txBody>
          <a:bodyPr/>
          <a:lstStyle/>
          <a:p>
            <a:r>
              <a:rPr lang="en-US" smtClean="0"/>
              <a:t>Spanish is the main language in Mexico.</a:t>
            </a:r>
          </a:p>
          <a:p>
            <a:r>
              <a:rPr lang="en-US" smtClean="0"/>
              <a:t>It’s also known as the romance language.</a:t>
            </a:r>
          </a:p>
          <a:p>
            <a:r>
              <a:rPr lang="en-US" smtClean="0"/>
              <a:t>It started in the medieval period.</a:t>
            </a:r>
          </a:p>
          <a:p>
            <a:r>
              <a:rPr lang="en-US" smtClean="0"/>
              <a:t>Spanish is the second most natively spoken language in the world.</a:t>
            </a:r>
          </a:p>
          <a:p>
            <a:r>
              <a:rPr lang="en-US" smtClean="0"/>
              <a:t>And it’s also the second most studied language in the world.</a:t>
            </a:r>
          </a:p>
          <a:p>
            <a:endParaRPr lang="en-US"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smtClean="0"/>
              <a:t>Beliefs:</a:t>
            </a:r>
          </a:p>
        </p:txBody>
      </p:sp>
      <p:sp>
        <p:nvSpPr>
          <p:cNvPr id="22530" name="Content Placeholder 2"/>
          <p:cNvSpPr>
            <a:spLocks noGrp="1"/>
          </p:cNvSpPr>
          <p:nvPr>
            <p:ph idx="1"/>
          </p:nvPr>
        </p:nvSpPr>
        <p:spPr/>
        <p:txBody>
          <a:bodyPr/>
          <a:lstStyle/>
          <a:p>
            <a:r>
              <a:rPr lang="en-US" smtClean="0"/>
              <a:t>A belief that many Mexican people believe is that when the wife is pregnant and there’s a total lunar eclipse to not go outside or you could have a miscarriage. So when there happens to be a lunar eclipse, they shut all the blinds, stay inside, and have the whole house darkened so that there is no sunlight in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smtClean="0"/>
              <a:t>Cinco de Mayo:</a:t>
            </a:r>
          </a:p>
        </p:txBody>
      </p:sp>
      <p:sp>
        <p:nvSpPr>
          <p:cNvPr id="23554" name="Content Placeholder 2"/>
          <p:cNvSpPr>
            <a:spLocks noGrp="1"/>
          </p:cNvSpPr>
          <p:nvPr>
            <p:ph idx="1"/>
          </p:nvPr>
        </p:nvSpPr>
        <p:spPr/>
        <p:txBody>
          <a:bodyPr/>
          <a:lstStyle/>
          <a:p>
            <a:r>
              <a:rPr lang="en-US" smtClean="0"/>
              <a:t>A holiday that is celebrated on May 5</a:t>
            </a:r>
            <a:r>
              <a:rPr lang="en-US" baseline="30000" smtClean="0"/>
              <a:t>th</a:t>
            </a:r>
            <a:r>
              <a:rPr lang="en-US" smtClean="0"/>
              <a:t> every year. The first time this holiday was celebrated was May 5</a:t>
            </a:r>
            <a:r>
              <a:rPr lang="en-US" baseline="30000" smtClean="0"/>
              <a:t>th</a:t>
            </a:r>
            <a:r>
              <a:rPr lang="en-US" smtClean="0"/>
              <a:t>, 1862 under the leadership of Ignacio Zaragoza Seguín. This day was also the victory of the Mexican army over the French army. Cinco de Mayo is NOT the same as the Mexico’s independence day.</a:t>
            </a:r>
          </a:p>
        </p:txBody>
      </p:sp>
      <p:pic>
        <p:nvPicPr>
          <p:cNvPr id="23555" name="Picture 2" descr="http://media.web.britannica.com/eb-media/25/73625-004-5C74098B.jpg"/>
          <p:cNvPicPr>
            <a:picLocks noChangeAspect="1" noChangeArrowheads="1"/>
          </p:cNvPicPr>
          <p:nvPr/>
        </p:nvPicPr>
        <p:blipFill>
          <a:blip r:embed="rId2" cstate="print"/>
          <a:srcRect/>
          <a:stretch>
            <a:fillRect/>
          </a:stretch>
        </p:blipFill>
        <p:spPr bwMode="auto">
          <a:xfrm>
            <a:off x="5562600" y="4495800"/>
            <a:ext cx="3348038" cy="22098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D8D0C8"/>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D8D0C8"/>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TotalTime>
  <Words>876</Words>
  <Application>Microsoft Office PowerPoint</Application>
  <PresentationFormat>On-screen Show (4:3)</PresentationFormat>
  <Paragraphs>77</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Mexico</vt:lpstr>
      <vt:lpstr>Mexican Legends:</vt:lpstr>
      <vt:lpstr>Music:</vt:lpstr>
      <vt:lpstr>Clothes:</vt:lpstr>
      <vt:lpstr>Foods:</vt:lpstr>
      <vt:lpstr>Celebrations: </vt:lpstr>
      <vt:lpstr>Language:</vt:lpstr>
      <vt:lpstr>Beliefs:</vt:lpstr>
      <vt:lpstr>Cinco de Mayo:</vt:lpstr>
      <vt:lpstr>Recreations:</vt:lpstr>
      <vt:lpstr>Religion:</vt:lpstr>
      <vt:lpstr>Education:</vt:lpstr>
      <vt:lpstr>Arts:</vt:lpstr>
      <vt:lpstr>Architecture:</vt:lpstr>
      <vt:lpstr>Government:</vt:lpstr>
      <vt:lpstr>Resources:</vt:lpstr>
      <vt:lpstr>Resources cont.</vt:lpstr>
    </vt:vector>
  </TitlesOfParts>
  <Company>I.S.D. 742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Cultural of Mexico</dc:title>
  <dc:creator>956018</dc:creator>
  <cp:lastModifiedBy>956018</cp:lastModifiedBy>
  <cp:revision>13</cp:revision>
  <dcterms:created xsi:type="dcterms:W3CDTF">2011-02-09T16:37:51Z</dcterms:created>
  <dcterms:modified xsi:type="dcterms:W3CDTF">2011-02-17T18:15:05Z</dcterms:modified>
</cp:coreProperties>
</file>