
<file path=[Content_Types].xml><?xml version="1.0" encoding="utf-8"?>
<Types xmlns="http://schemas.openxmlformats.org/package/2006/content-types">
  <Default Extension="bmp" ContentType="image/bmp"/>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5" d="100"/>
          <a:sy n="75" d="100"/>
        </p:scale>
        <p:origin x="-1014"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B535FB4-77C9-423B-8F4D-2B917365EE92}" type="datetimeFigureOut">
              <a:rPr lang="en-US" smtClean="0"/>
              <a:t>5/19/2011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478289D-090E-4DFA-AE96-75588C3B1337}" type="slidenum">
              <a:rPr lang="en-US" smtClean="0"/>
              <a:t>‹#›</a:t>
            </a:fld>
            <a:endParaRPr lang="en-US"/>
          </a:p>
        </p:txBody>
      </p:sp>
    </p:spTree>
    <p:extLst>
      <p:ext uri="{BB962C8B-B14F-4D97-AF65-F5344CB8AC3E}">
        <p14:creationId xmlns:p14="http://schemas.microsoft.com/office/powerpoint/2010/main" val="29731344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478289D-090E-4DFA-AE96-75588C3B1337}" type="slidenum">
              <a:rPr lang="en-US" smtClean="0"/>
              <a:t>1</a:t>
            </a:fld>
            <a:endParaRPr lang="en-US"/>
          </a:p>
        </p:txBody>
      </p:sp>
    </p:spTree>
    <p:extLst>
      <p:ext uri="{BB962C8B-B14F-4D97-AF65-F5344CB8AC3E}">
        <p14:creationId xmlns:p14="http://schemas.microsoft.com/office/powerpoint/2010/main" val="41724847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8C47CA44-EC62-4DDB-9A25-0A2D1F19B97B}" type="datetimeFigureOut">
              <a:rPr lang="en-US" smtClean="0"/>
              <a:t>5/19/2011</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556766B1-1935-4600-BA9C-AABC46D98371}" type="slidenum">
              <a:rPr lang="en-US" smtClean="0"/>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C47CA44-EC62-4DDB-9A25-0A2D1F19B97B}" type="datetimeFigureOut">
              <a:rPr lang="en-US" smtClean="0"/>
              <a:t>5/19/2011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6766B1-1935-4600-BA9C-AABC46D9837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C47CA44-EC62-4DDB-9A25-0A2D1F19B97B}" type="datetimeFigureOut">
              <a:rPr lang="en-US" smtClean="0"/>
              <a:t>5/19/2011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6766B1-1935-4600-BA9C-AABC46D9837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C47CA44-EC62-4DDB-9A25-0A2D1F19B97B}" type="datetimeFigureOut">
              <a:rPr lang="en-US" smtClean="0"/>
              <a:t>5/19/2011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6766B1-1935-4600-BA9C-AABC46D98371}"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C47CA44-EC62-4DDB-9A25-0A2D1F19B97B}" type="datetimeFigureOut">
              <a:rPr lang="en-US" smtClean="0"/>
              <a:t>5/19/2011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6766B1-1935-4600-BA9C-AABC46D98371}"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8C47CA44-EC62-4DDB-9A25-0A2D1F19B97B}" type="datetimeFigureOut">
              <a:rPr lang="en-US" smtClean="0"/>
              <a:t>5/19/2011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6766B1-1935-4600-BA9C-AABC46D98371}" type="slidenum">
              <a:rPr lang="en-US" smtClean="0"/>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C47CA44-EC62-4DDB-9A25-0A2D1F19B97B}" type="datetimeFigureOut">
              <a:rPr lang="en-US" smtClean="0"/>
              <a:t>5/19/2011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56766B1-1935-4600-BA9C-AABC46D98371}"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C47CA44-EC62-4DDB-9A25-0A2D1F19B97B}" type="datetimeFigureOut">
              <a:rPr lang="en-US" smtClean="0"/>
              <a:t>5/19/2011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56766B1-1935-4600-BA9C-AABC46D9837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C47CA44-EC62-4DDB-9A25-0A2D1F19B97B}" type="datetimeFigureOut">
              <a:rPr lang="en-US" smtClean="0"/>
              <a:t>5/19/2011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56766B1-1935-4600-BA9C-AABC46D9837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8C47CA44-EC62-4DDB-9A25-0A2D1F19B97B}" type="datetimeFigureOut">
              <a:rPr lang="en-US" smtClean="0"/>
              <a:t>5/19/2011</a:t>
            </a:fld>
            <a:endParaRPr lang="en-US"/>
          </a:p>
        </p:txBody>
      </p:sp>
      <p:sp>
        <p:nvSpPr>
          <p:cNvPr id="7" name="Slide Number Placeholder 6"/>
          <p:cNvSpPr>
            <a:spLocks noGrp="1"/>
          </p:cNvSpPr>
          <p:nvPr>
            <p:ph type="sldNum" sz="quarter" idx="12"/>
          </p:nvPr>
        </p:nvSpPr>
        <p:spPr/>
        <p:txBody>
          <a:bodyPr/>
          <a:lstStyle/>
          <a:p>
            <a:fld id="{556766B1-1935-4600-BA9C-AABC46D98371}" type="slidenum">
              <a:rPr lang="en-US" smtClean="0"/>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C47CA44-EC62-4DDB-9A25-0A2D1F19B97B}" type="datetimeFigureOut">
              <a:rPr lang="en-US" smtClean="0"/>
              <a:t>5/19/2011</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556766B1-1935-4600-BA9C-AABC46D98371}"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8C47CA44-EC62-4DDB-9A25-0A2D1F19B97B}" type="datetimeFigureOut">
              <a:rPr lang="en-US" smtClean="0"/>
              <a:t>5/19/2011</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556766B1-1935-4600-BA9C-AABC46D9837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6.bmp"/><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7.bmp"/><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Famous Landmarks in Asia</a:t>
            </a:r>
            <a:endParaRPr lang="en-US" dirty="0"/>
          </a:p>
        </p:txBody>
      </p:sp>
      <p:sp>
        <p:nvSpPr>
          <p:cNvPr id="3" name="Subtitle 2"/>
          <p:cNvSpPr>
            <a:spLocks noGrp="1"/>
          </p:cNvSpPr>
          <p:nvPr>
            <p:ph type="subTitle" idx="1"/>
          </p:nvPr>
        </p:nvSpPr>
        <p:spPr/>
        <p:txBody>
          <a:bodyPr/>
          <a:lstStyle/>
          <a:p>
            <a:r>
              <a:rPr lang="en-US" dirty="0" smtClean="0"/>
              <a:t>By: Erin Voigt</a:t>
            </a:r>
            <a:endParaRPr lang="en-US" dirty="0"/>
          </a:p>
        </p:txBody>
      </p:sp>
    </p:spTree>
    <p:extLst>
      <p:ext uri="{BB962C8B-B14F-4D97-AF65-F5344CB8AC3E}">
        <p14:creationId xmlns:p14="http://schemas.microsoft.com/office/powerpoint/2010/main" val="32572613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normAutofit lnSpcReduction="10000"/>
          </a:bodyPr>
          <a:lstStyle/>
          <a:p>
            <a:r>
              <a:rPr lang="en-US" sz="2000" dirty="0" smtClean="0"/>
              <a:t>Construction of the Great Wall of China began in the fifth century B.C.</a:t>
            </a:r>
          </a:p>
          <a:p>
            <a:r>
              <a:rPr lang="en-US" sz="2000" dirty="0" smtClean="0"/>
              <a:t>The Ming Dynasty extended it in the 1400s to defend against the Mongolian armies to the north.</a:t>
            </a:r>
          </a:p>
          <a:p>
            <a:r>
              <a:rPr lang="en-US" sz="2000" dirty="0" smtClean="0"/>
              <a:t>The Great Wall of China one of the few manmade objects visible from space.</a:t>
            </a:r>
          </a:p>
          <a:p>
            <a:r>
              <a:rPr lang="en-US" sz="2000" dirty="0" smtClean="0"/>
              <a:t>It is 5,500 miles long.</a:t>
            </a:r>
            <a:endParaRPr lang="en-US" sz="2000" dirty="0"/>
          </a:p>
        </p:txBody>
      </p:sp>
      <p:sp>
        <p:nvSpPr>
          <p:cNvPr id="2" name="Title 1"/>
          <p:cNvSpPr>
            <a:spLocks noGrp="1"/>
          </p:cNvSpPr>
          <p:nvPr>
            <p:ph type="title"/>
          </p:nvPr>
        </p:nvSpPr>
        <p:spPr>
          <a:xfrm>
            <a:off x="4724400" y="457200"/>
            <a:ext cx="3304572" cy="1463153"/>
          </a:xfrm>
        </p:spPr>
        <p:txBody>
          <a:bodyPr/>
          <a:lstStyle/>
          <a:p>
            <a:r>
              <a:rPr lang="en-US" dirty="0" smtClean="0"/>
              <a:t>The Great Wall of China</a:t>
            </a:r>
            <a:endParaRPr lang="en-US"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76800" y="2438400"/>
            <a:ext cx="2971800" cy="2533650"/>
          </a:xfrm>
          <a:prstGeom prst="rect">
            <a:avLst/>
          </a:prstGeom>
        </p:spPr>
      </p:pic>
      <p:sp>
        <p:nvSpPr>
          <p:cNvPr id="7" name="TextBox 6"/>
          <p:cNvSpPr txBox="1"/>
          <p:nvPr/>
        </p:nvSpPr>
        <p:spPr>
          <a:xfrm>
            <a:off x="5029200" y="76200"/>
            <a:ext cx="2667000" cy="369332"/>
          </a:xfrm>
          <a:prstGeom prst="rect">
            <a:avLst/>
          </a:prstGeom>
          <a:noFill/>
        </p:spPr>
        <p:txBody>
          <a:bodyPr wrap="square" rtlCol="0">
            <a:spAutoFit/>
          </a:bodyPr>
          <a:lstStyle/>
          <a:p>
            <a:pPr algn="ctr"/>
            <a:r>
              <a:rPr lang="en-US" dirty="0" smtClean="0">
                <a:solidFill>
                  <a:schemeClr val="accent6"/>
                </a:solidFill>
              </a:rPr>
              <a:t>Northern China</a:t>
            </a:r>
            <a:endParaRPr lang="en-US" dirty="0">
              <a:solidFill>
                <a:schemeClr val="accent6"/>
              </a:solidFill>
            </a:endParaRPr>
          </a:p>
        </p:txBody>
      </p:sp>
    </p:spTree>
    <p:extLst>
      <p:ext uri="{BB962C8B-B14F-4D97-AF65-F5344CB8AC3E}">
        <p14:creationId xmlns:p14="http://schemas.microsoft.com/office/powerpoint/2010/main" val="22995112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724400" y="609601"/>
            <a:ext cx="3304572" cy="1143000"/>
          </a:xfrm>
        </p:spPr>
        <p:txBody>
          <a:bodyPr>
            <a:normAutofit fontScale="90000"/>
          </a:bodyPr>
          <a:lstStyle/>
          <a:p>
            <a:pPr algn="ctr"/>
            <a:r>
              <a:rPr lang="en-US" dirty="0" smtClean="0"/>
              <a:t>Tiananmen Square &amp; The Forbidden City</a:t>
            </a:r>
            <a:endParaRPr lang="en-US" dirty="0"/>
          </a:p>
        </p:txBody>
      </p:sp>
      <p:sp>
        <p:nvSpPr>
          <p:cNvPr id="4" name="Text Placeholder 3"/>
          <p:cNvSpPr>
            <a:spLocks noGrp="1"/>
          </p:cNvSpPr>
          <p:nvPr>
            <p:ph type="body" sz="half" idx="2"/>
          </p:nvPr>
        </p:nvSpPr>
        <p:spPr>
          <a:xfrm>
            <a:off x="4724400" y="0"/>
            <a:ext cx="3298784" cy="473298"/>
          </a:xfrm>
        </p:spPr>
        <p:txBody>
          <a:bodyPr>
            <a:normAutofit/>
          </a:bodyPr>
          <a:lstStyle/>
          <a:p>
            <a:pPr algn="ctr"/>
            <a:r>
              <a:rPr lang="en-US" sz="1800" dirty="0" smtClean="0">
                <a:solidFill>
                  <a:schemeClr val="accent6"/>
                </a:solidFill>
              </a:rPr>
              <a:t>Beijing, China</a:t>
            </a:r>
            <a:endParaRPr lang="en-US" sz="1800" dirty="0">
              <a:solidFill>
                <a:schemeClr val="accent6"/>
              </a:solidFill>
            </a:endParaRPr>
          </a:p>
        </p:txBody>
      </p:sp>
      <p:sp>
        <p:nvSpPr>
          <p:cNvPr id="14" name="Content Placeholder 13"/>
          <p:cNvSpPr>
            <a:spLocks noGrp="1"/>
          </p:cNvSpPr>
          <p:nvPr>
            <p:ph idx="1"/>
          </p:nvPr>
        </p:nvSpPr>
        <p:spPr/>
        <p:txBody>
          <a:bodyPr>
            <a:normAutofit fontScale="92500" lnSpcReduction="10000"/>
          </a:bodyPr>
          <a:lstStyle/>
          <a:p>
            <a:r>
              <a:rPr lang="en-US" sz="1800" dirty="0" smtClean="0"/>
              <a:t>It is located in the middle of Beijing, the Chinese capital</a:t>
            </a:r>
          </a:p>
          <a:p>
            <a:r>
              <a:rPr lang="en-US" sz="1800" dirty="0" smtClean="0"/>
              <a:t>The Imperial Palace is the center of the Chinese dynasties from Ming to Qing. It is the largest surviving palace complex and contains the largest collection of ancient wood structures in the world.</a:t>
            </a:r>
          </a:p>
          <a:p>
            <a:r>
              <a:rPr lang="en-US" sz="1800" dirty="0" smtClean="0"/>
              <a:t>Outside the palace is the world’s largest square- Tiananmen Square</a:t>
            </a:r>
          </a:p>
          <a:p>
            <a:r>
              <a:rPr lang="en-US" sz="1800" dirty="0" smtClean="0"/>
              <a:t>Tiananmen Square is famous for its role in significant moments in Chinese and world history.</a:t>
            </a:r>
          </a:p>
          <a:p>
            <a:endParaRPr lang="en-US" sz="2000" dirty="0"/>
          </a:p>
        </p:txBody>
      </p:sp>
      <p:pic>
        <p:nvPicPr>
          <p:cNvPr id="16" name="Picture 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57800" y="1828800"/>
            <a:ext cx="2362200" cy="1524000"/>
          </a:xfrm>
          <a:prstGeom prst="rect">
            <a:avLst/>
          </a:prstGeom>
        </p:spPr>
      </p:pic>
      <p:pic>
        <p:nvPicPr>
          <p:cNvPr id="17" name="Picture 1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57800" y="3691354"/>
            <a:ext cx="2362200" cy="1600200"/>
          </a:xfrm>
          <a:prstGeom prst="rect">
            <a:avLst/>
          </a:prstGeom>
        </p:spPr>
      </p:pic>
      <p:sp>
        <p:nvSpPr>
          <p:cNvPr id="18" name="TextBox 17"/>
          <p:cNvSpPr txBox="1"/>
          <p:nvPr/>
        </p:nvSpPr>
        <p:spPr>
          <a:xfrm>
            <a:off x="5410200" y="3352800"/>
            <a:ext cx="2057400" cy="338554"/>
          </a:xfrm>
          <a:prstGeom prst="rect">
            <a:avLst/>
          </a:prstGeom>
          <a:noFill/>
        </p:spPr>
        <p:txBody>
          <a:bodyPr wrap="square" rtlCol="0">
            <a:spAutoFit/>
          </a:bodyPr>
          <a:lstStyle/>
          <a:p>
            <a:r>
              <a:rPr lang="en-US" sz="1600" dirty="0" smtClean="0"/>
              <a:t>The Forbidden City</a:t>
            </a:r>
            <a:endParaRPr lang="en-US" sz="1600" dirty="0"/>
          </a:p>
        </p:txBody>
      </p:sp>
      <p:sp>
        <p:nvSpPr>
          <p:cNvPr id="19" name="TextBox 18"/>
          <p:cNvSpPr txBox="1"/>
          <p:nvPr/>
        </p:nvSpPr>
        <p:spPr>
          <a:xfrm>
            <a:off x="5410200" y="5291554"/>
            <a:ext cx="2057400" cy="338554"/>
          </a:xfrm>
          <a:prstGeom prst="rect">
            <a:avLst/>
          </a:prstGeom>
          <a:noFill/>
        </p:spPr>
        <p:txBody>
          <a:bodyPr wrap="square" rtlCol="0">
            <a:spAutoFit/>
          </a:bodyPr>
          <a:lstStyle/>
          <a:p>
            <a:pPr algn="ctr"/>
            <a:r>
              <a:rPr lang="en-US" sz="1600" dirty="0" smtClean="0"/>
              <a:t>Tiananmen Square</a:t>
            </a:r>
            <a:endParaRPr lang="en-US" sz="1600" dirty="0"/>
          </a:p>
        </p:txBody>
      </p:sp>
    </p:spTree>
    <p:extLst>
      <p:ext uri="{BB962C8B-B14F-4D97-AF65-F5344CB8AC3E}">
        <p14:creationId xmlns:p14="http://schemas.microsoft.com/office/powerpoint/2010/main" val="1096258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normAutofit/>
          </a:bodyPr>
          <a:lstStyle/>
          <a:p>
            <a:r>
              <a:rPr lang="en-US" sz="2000" dirty="0" smtClean="0"/>
              <a:t>The “City of Temples” with more than 100 buildings, is the largest religious complex on Earth.</a:t>
            </a:r>
          </a:p>
          <a:p>
            <a:r>
              <a:rPr lang="en-US" sz="2000" dirty="0" smtClean="0"/>
              <a:t>Relics of the Khmer Kingdom, including brick rubble dating back to the ninth century and the Angkor Wat of the 12</a:t>
            </a:r>
            <a:r>
              <a:rPr lang="en-US" sz="2000" baseline="30000" dirty="0" smtClean="0"/>
              <a:t>th</a:t>
            </a:r>
            <a:r>
              <a:rPr lang="en-US" sz="2000" dirty="0" smtClean="0"/>
              <a:t> century demonstrate the Hindu and Buddhist culture.</a:t>
            </a:r>
            <a:endParaRPr lang="en-US" sz="2000" dirty="0"/>
          </a:p>
        </p:txBody>
      </p:sp>
      <p:sp>
        <p:nvSpPr>
          <p:cNvPr id="3" name="Title 2"/>
          <p:cNvSpPr>
            <a:spLocks noGrp="1"/>
          </p:cNvSpPr>
          <p:nvPr>
            <p:ph type="title"/>
          </p:nvPr>
        </p:nvSpPr>
        <p:spPr>
          <a:xfrm>
            <a:off x="4724400" y="609600"/>
            <a:ext cx="3304572" cy="1463153"/>
          </a:xfrm>
        </p:spPr>
        <p:txBody>
          <a:bodyPr/>
          <a:lstStyle/>
          <a:p>
            <a:pPr algn="ctr"/>
            <a:r>
              <a:rPr lang="en-US" dirty="0" smtClean="0"/>
              <a:t>Temples of Angkor</a:t>
            </a:r>
            <a:endParaRPr lang="en-US" dirty="0"/>
          </a:p>
        </p:txBody>
      </p:sp>
      <p:sp>
        <p:nvSpPr>
          <p:cNvPr id="4" name="Text Placeholder 3"/>
          <p:cNvSpPr>
            <a:spLocks noGrp="1"/>
          </p:cNvSpPr>
          <p:nvPr>
            <p:ph type="body" sz="half" idx="2"/>
          </p:nvPr>
        </p:nvSpPr>
        <p:spPr>
          <a:xfrm>
            <a:off x="4724400" y="0"/>
            <a:ext cx="3298784" cy="435006"/>
          </a:xfrm>
        </p:spPr>
        <p:txBody>
          <a:bodyPr>
            <a:normAutofit/>
          </a:bodyPr>
          <a:lstStyle/>
          <a:p>
            <a:pPr algn="ctr"/>
            <a:r>
              <a:rPr lang="en-US" sz="1800" dirty="0" smtClean="0">
                <a:solidFill>
                  <a:schemeClr val="accent6"/>
                </a:solidFill>
              </a:rPr>
              <a:t>Siem Riep, Cambodia</a:t>
            </a:r>
            <a:endParaRPr lang="en-US" sz="1800" dirty="0">
              <a:solidFill>
                <a:schemeClr val="accent6"/>
              </a:solidFill>
            </a:endParaRP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29200" y="2590801"/>
            <a:ext cx="2667000" cy="2105024"/>
          </a:xfrm>
          <a:prstGeom prst="rect">
            <a:avLst/>
          </a:prstGeom>
        </p:spPr>
      </p:pic>
      <p:sp>
        <p:nvSpPr>
          <p:cNvPr id="9" name="TextBox 8"/>
          <p:cNvSpPr txBox="1"/>
          <p:nvPr/>
        </p:nvSpPr>
        <p:spPr>
          <a:xfrm>
            <a:off x="5181600" y="4695825"/>
            <a:ext cx="2362200" cy="369332"/>
          </a:xfrm>
          <a:prstGeom prst="rect">
            <a:avLst/>
          </a:prstGeom>
          <a:noFill/>
        </p:spPr>
        <p:txBody>
          <a:bodyPr wrap="square" rtlCol="0">
            <a:spAutoFit/>
          </a:bodyPr>
          <a:lstStyle/>
          <a:p>
            <a:pPr algn="ctr"/>
            <a:r>
              <a:rPr lang="en-US" dirty="0" smtClean="0"/>
              <a:t>Angkor Wat</a:t>
            </a:r>
            <a:endParaRPr lang="en-US" dirty="0"/>
          </a:p>
        </p:txBody>
      </p:sp>
    </p:spTree>
    <p:extLst>
      <p:ext uri="{BB962C8B-B14F-4D97-AF65-F5344CB8AC3E}">
        <p14:creationId xmlns:p14="http://schemas.microsoft.com/office/powerpoint/2010/main" val="302601820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normAutofit lnSpcReduction="10000"/>
          </a:bodyPr>
          <a:lstStyle/>
          <a:p>
            <a:r>
              <a:rPr lang="en-US" sz="1800" dirty="0" smtClean="0"/>
              <a:t>The Taj Mahal is a tomb. </a:t>
            </a:r>
          </a:p>
          <a:p>
            <a:r>
              <a:rPr lang="en-US" sz="1800" dirty="0" smtClean="0"/>
              <a:t>In 1631, Emperor Shah Jahan built a tomb in honor of his third wife, Mumtaz Mahal, who died after giving birth to their 14</a:t>
            </a:r>
            <a:r>
              <a:rPr lang="en-US" sz="1800" baseline="30000" dirty="0" smtClean="0"/>
              <a:t>th</a:t>
            </a:r>
            <a:r>
              <a:rPr lang="en-US" sz="1800" dirty="0" smtClean="0"/>
              <a:t> child.</a:t>
            </a:r>
          </a:p>
          <a:p>
            <a:r>
              <a:rPr lang="en-US" sz="1800" dirty="0" smtClean="0"/>
              <a:t>Afterward, the emperor was arrested and according to the lore, could only see the Taj Mahal from a small window.</a:t>
            </a:r>
          </a:p>
          <a:p>
            <a:r>
              <a:rPr lang="en-US" sz="1800" dirty="0" smtClean="0"/>
              <a:t>Admission price for tourists is 970 rupees (about 22 dollars) and for locals is 20 rupees (about 45 cents). </a:t>
            </a:r>
            <a:endParaRPr lang="en-US" sz="1800" dirty="0"/>
          </a:p>
        </p:txBody>
      </p:sp>
      <p:sp>
        <p:nvSpPr>
          <p:cNvPr id="3" name="Title 2"/>
          <p:cNvSpPr>
            <a:spLocks noGrp="1"/>
          </p:cNvSpPr>
          <p:nvPr>
            <p:ph type="title"/>
          </p:nvPr>
        </p:nvSpPr>
        <p:spPr>
          <a:xfrm>
            <a:off x="4724400" y="609600"/>
            <a:ext cx="3304572" cy="1463153"/>
          </a:xfrm>
        </p:spPr>
        <p:txBody>
          <a:bodyPr/>
          <a:lstStyle/>
          <a:p>
            <a:pPr algn="ctr"/>
            <a:r>
              <a:rPr lang="en-US" dirty="0" smtClean="0"/>
              <a:t>Taj Mahal</a:t>
            </a:r>
            <a:endParaRPr lang="en-US" dirty="0"/>
          </a:p>
        </p:txBody>
      </p:sp>
      <p:sp>
        <p:nvSpPr>
          <p:cNvPr id="4" name="Text Placeholder 3"/>
          <p:cNvSpPr>
            <a:spLocks noGrp="1"/>
          </p:cNvSpPr>
          <p:nvPr>
            <p:ph type="body" sz="half" idx="2"/>
          </p:nvPr>
        </p:nvSpPr>
        <p:spPr>
          <a:xfrm>
            <a:off x="4724400" y="0"/>
            <a:ext cx="3298784" cy="435006"/>
          </a:xfrm>
        </p:spPr>
        <p:txBody>
          <a:bodyPr>
            <a:normAutofit/>
          </a:bodyPr>
          <a:lstStyle/>
          <a:p>
            <a:pPr algn="ctr"/>
            <a:r>
              <a:rPr lang="en-US" sz="1800" dirty="0" smtClean="0">
                <a:solidFill>
                  <a:schemeClr val="accent6"/>
                </a:solidFill>
              </a:rPr>
              <a:t>Agra, India</a:t>
            </a:r>
            <a:endParaRPr lang="en-US" sz="1800" dirty="0">
              <a:solidFill>
                <a:schemeClr val="accent6"/>
              </a:solidFill>
            </a:endParaRP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53000" y="2667000"/>
            <a:ext cx="2743200" cy="1981200"/>
          </a:xfrm>
          <a:prstGeom prst="rect">
            <a:avLst/>
          </a:prstGeom>
        </p:spPr>
      </p:pic>
      <p:sp>
        <p:nvSpPr>
          <p:cNvPr id="9" name="TextBox 8"/>
          <p:cNvSpPr txBox="1"/>
          <p:nvPr/>
        </p:nvSpPr>
        <p:spPr>
          <a:xfrm>
            <a:off x="5334000" y="4648200"/>
            <a:ext cx="1981200" cy="338554"/>
          </a:xfrm>
          <a:prstGeom prst="rect">
            <a:avLst/>
          </a:prstGeom>
          <a:noFill/>
        </p:spPr>
        <p:txBody>
          <a:bodyPr wrap="square" rtlCol="0">
            <a:spAutoFit/>
          </a:bodyPr>
          <a:lstStyle/>
          <a:p>
            <a:pPr algn="ctr"/>
            <a:r>
              <a:rPr lang="en-US" sz="1600" dirty="0" smtClean="0"/>
              <a:t>Taj Mahal</a:t>
            </a:r>
            <a:endParaRPr lang="en-US" sz="1600" dirty="0"/>
          </a:p>
        </p:txBody>
      </p:sp>
    </p:spTree>
    <p:extLst>
      <p:ext uri="{BB962C8B-B14F-4D97-AF65-F5344CB8AC3E}">
        <p14:creationId xmlns:p14="http://schemas.microsoft.com/office/powerpoint/2010/main" val="152071746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sz="1800" dirty="0" smtClean="0"/>
              <a:t>Potala Palace is on the Red Hill in central Lhasa.</a:t>
            </a:r>
          </a:p>
          <a:p>
            <a:r>
              <a:rPr lang="en-US" sz="1800" dirty="0" smtClean="0"/>
              <a:t>Potala named after a holy hill in South India is a Sanskrit word meaning “Buddha of Mercy”.</a:t>
            </a:r>
          </a:p>
          <a:p>
            <a:r>
              <a:rPr lang="en-US" sz="1800" dirty="0" smtClean="0"/>
              <a:t>Potala Palace is made of 2 parts, the Red Palace as the center, and the White Palace as two wings.</a:t>
            </a:r>
          </a:p>
          <a:p>
            <a:r>
              <a:rPr lang="en-US" sz="1800" dirty="0" smtClean="0"/>
              <a:t>The Red Palace is the highest part in central Potala Palace this is completely devoted to religious study and Buddhist prayer.</a:t>
            </a:r>
          </a:p>
          <a:p>
            <a:pPr marL="68580" indent="0">
              <a:buNone/>
            </a:pPr>
            <a:endParaRPr lang="en-US" sz="1800" dirty="0"/>
          </a:p>
        </p:txBody>
      </p:sp>
      <p:sp>
        <p:nvSpPr>
          <p:cNvPr id="3" name="Title 2"/>
          <p:cNvSpPr>
            <a:spLocks noGrp="1"/>
          </p:cNvSpPr>
          <p:nvPr>
            <p:ph type="title"/>
          </p:nvPr>
        </p:nvSpPr>
        <p:spPr>
          <a:xfrm>
            <a:off x="4724400" y="609600"/>
            <a:ext cx="3304572" cy="1463153"/>
          </a:xfrm>
        </p:spPr>
        <p:txBody>
          <a:bodyPr/>
          <a:lstStyle/>
          <a:p>
            <a:pPr algn="ctr"/>
            <a:r>
              <a:rPr lang="en-US" dirty="0" smtClean="0"/>
              <a:t>Potala Palace</a:t>
            </a:r>
            <a:endParaRPr lang="en-US" dirty="0"/>
          </a:p>
        </p:txBody>
      </p:sp>
      <p:sp>
        <p:nvSpPr>
          <p:cNvPr id="4" name="Text Placeholder 3"/>
          <p:cNvSpPr>
            <a:spLocks noGrp="1"/>
          </p:cNvSpPr>
          <p:nvPr>
            <p:ph type="body" sz="half" idx="2"/>
          </p:nvPr>
        </p:nvSpPr>
        <p:spPr>
          <a:xfrm>
            <a:off x="4724400" y="0"/>
            <a:ext cx="3298784" cy="457200"/>
          </a:xfrm>
        </p:spPr>
        <p:txBody>
          <a:bodyPr>
            <a:normAutofit/>
          </a:bodyPr>
          <a:lstStyle/>
          <a:p>
            <a:pPr algn="ctr"/>
            <a:r>
              <a:rPr lang="en-US" sz="1800" dirty="0" smtClean="0">
                <a:solidFill>
                  <a:schemeClr val="accent6"/>
                </a:solidFill>
              </a:rPr>
              <a:t>Lhasa, Tibet</a:t>
            </a:r>
            <a:endParaRPr lang="en-US" sz="1800" dirty="0">
              <a:solidFill>
                <a:schemeClr val="accent6"/>
              </a:solidFill>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76800" y="2628900"/>
            <a:ext cx="3048000" cy="1866900"/>
          </a:xfrm>
          <a:prstGeom prst="rect">
            <a:avLst/>
          </a:prstGeom>
        </p:spPr>
      </p:pic>
      <p:sp>
        <p:nvSpPr>
          <p:cNvPr id="6" name="TextBox 5"/>
          <p:cNvSpPr txBox="1"/>
          <p:nvPr/>
        </p:nvSpPr>
        <p:spPr>
          <a:xfrm>
            <a:off x="5105400" y="4495800"/>
            <a:ext cx="2514600" cy="338554"/>
          </a:xfrm>
          <a:prstGeom prst="rect">
            <a:avLst/>
          </a:prstGeom>
          <a:noFill/>
        </p:spPr>
        <p:txBody>
          <a:bodyPr wrap="square" rtlCol="0">
            <a:spAutoFit/>
          </a:bodyPr>
          <a:lstStyle/>
          <a:p>
            <a:pPr algn="ctr"/>
            <a:r>
              <a:rPr lang="en-US" sz="1600" dirty="0" smtClean="0"/>
              <a:t>Potala Palace</a:t>
            </a:r>
            <a:endParaRPr lang="en-US" sz="1600" dirty="0"/>
          </a:p>
        </p:txBody>
      </p:sp>
    </p:spTree>
    <p:extLst>
      <p:ext uri="{BB962C8B-B14F-4D97-AF65-F5344CB8AC3E}">
        <p14:creationId xmlns:p14="http://schemas.microsoft.com/office/powerpoint/2010/main" val="221992303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799314" y="38100"/>
            <a:ext cx="3304572" cy="386787"/>
          </a:xfrm>
        </p:spPr>
        <p:txBody>
          <a:bodyPr>
            <a:normAutofit/>
          </a:bodyPr>
          <a:lstStyle/>
          <a:p>
            <a:pPr algn="ctr"/>
            <a:r>
              <a:rPr lang="en-US" sz="1800" dirty="0" smtClean="0">
                <a:solidFill>
                  <a:schemeClr val="accent6"/>
                </a:solidFill>
              </a:rPr>
              <a:t>Tokyo, Japan</a:t>
            </a:r>
            <a:endParaRPr lang="en-US" sz="1800" dirty="0">
              <a:solidFill>
                <a:schemeClr val="accent6"/>
              </a:solidFill>
            </a:endParaRPr>
          </a:p>
        </p:txBody>
      </p:sp>
      <p:sp>
        <p:nvSpPr>
          <p:cNvPr id="4" name="Text Placeholder 3"/>
          <p:cNvSpPr>
            <a:spLocks noGrp="1"/>
          </p:cNvSpPr>
          <p:nvPr>
            <p:ph type="body" sz="half" idx="2"/>
          </p:nvPr>
        </p:nvSpPr>
        <p:spPr>
          <a:xfrm>
            <a:off x="4802207" y="4698344"/>
            <a:ext cx="3298784" cy="778098"/>
          </a:xfrm>
        </p:spPr>
        <p:txBody>
          <a:bodyPr/>
          <a:lstStyle/>
          <a:p>
            <a:pPr algn="ctr"/>
            <a:r>
              <a:rPr lang="en-US" dirty="0" smtClean="0"/>
              <a:t>Tokyo Tower</a:t>
            </a:r>
            <a:endParaRPr lang="en-US" dirty="0"/>
          </a:p>
        </p:txBody>
      </p:sp>
      <p:sp>
        <p:nvSpPr>
          <p:cNvPr id="6" name="TextBox 5"/>
          <p:cNvSpPr txBox="1"/>
          <p:nvPr/>
        </p:nvSpPr>
        <p:spPr>
          <a:xfrm>
            <a:off x="5003800" y="1524000"/>
            <a:ext cx="2895600" cy="523220"/>
          </a:xfrm>
          <a:prstGeom prst="rect">
            <a:avLst/>
          </a:prstGeom>
          <a:noFill/>
        </p:spPr>
        <p:txBody>
          <a:bodyPr wrap="square" rtlCol="0">
            <a:spAutoFit/>
          </a:bodyPr>
          <a:lstStyle/>
          <a:p>
            <a:pPr algn="ctr"/>
            <a:r>
              <a:rPr lang="en-US" sz="2800" dirty="0" smtClean="0">
                <a:solidFill>
                  <a:srgbClr val="92D050"/>
                </a:solidFill>
              </a:rPr>
              <a:t>Tokyo Tower</a:t>
            </a:r>
            <a:endParaRPr lang="en-US" sz="2800" dirty="0">
              <a:solidFill>
                <a:srgbClr val="92D050"/>
              </a:solidFill>
            </a:endParaRPr>
          </a:p>
        </p:txBody>
      </p:sp>
      <p:sp>
        <p:nvSpPr>
          <p:cNvPr id="13" name="Content Placeholder 12"/>
          <p:cNvSpPr>
            <a:spLocks noGrp="1"/>
          </p:cNvSpPr>
          <p:nvPr>
            <p:ph idx="1"/>
          </p:nvPr>
        </p:nvSpPr>
        <p:spPr/>
        <p:txBody>
          <a:bodyPr>
            <a:normAutofit lnSpcReduction="10000"/>
          </a:bodyPr>
          <a:lstStyle/>
          <a:p>
            <a:r>
              <a:rPr lang="en-US" sz="1800" dirty="0" smtClean="0"/>
              <a:t>The Tokyo Tower (333 meters) is 13 meters taller than its model, the Eiffel Tower.</a:t>
            </a:r>
          </a:p>
          <a:p>
            <a:r>
              <a:rPr lang="en-US" sz="1800" dirty="0" smtClean="0"/>
              <a:t>The tower was completed in 1958 as a symbol for Japan’s rebirth as a major economic power.</a:t>
            </a:r>
          </a:p>
          <a:p>
            <a:r>
              <a:rPr lang="en-US" sz="1800" dirty="0" smtClean="0"/>
              <a:t>The tower serves as a television and radio broadcast antenna and tourist attraction.</a:t>
            </a:r>
          </a:p>
          <a:p>
            <a:r>
              <a:rPr lang="en-US" sz="1800" dirty="0" smtClean="0"/>
              <a:t>Visitors can go to the main observatory at 150 meters and the special observatory at 250 meters high. </a:t>
            </a:r>
            <a:endParaRPr lang="en-US" sz="1800" dirty="0"/>
          </a:p>
        </p:txBody>
      </p:sp>
      <p:pic>
        <p:nvPicPr>
          <p:cNvPr id="14" name="Picture 1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62612" y="2047219"/>
            <a:ext cx="1577975" cy="2638425"/>
          </a:xfrm>
          <a:prstGeom prst="rect">
            <a:avLst/>
          </a:prstGeom>
        </p:spPr>
      </p:pic>
    </p:spTree>
    <p:extLst>
      <p:ext uri="{BB962C8B-B14F-4D97-AF65-F5344CB8AC3E}">
        <p14:creationId xmlns:p14="http://schemas.microsoft.com/office/powerpoint/2010/main" val="22811619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sz="1800" dirty="0" smtClean="0"/>
              <a:t>The Shwedagon Pagoda was built in the early sixth and seventh century. </a:t>
            </a:r>
          </a:p>
          <a:p>
            <a:r>
              <a:rPr lang="en-US" sz="1800" dirty="0" smtClean="0"/>
              <a:t>Around the Pagoda there is animal structures of elephants, lions, various spirits, serpents, ogres, kneeling men, and yogis.</a:t>
            </a:r>
          </a:p>
          <a:p>
            <a:r>
              <a:rPr lang="en-US" sz="1800" dirty="0" smtClean="0"/>
              <a:t>This Buddhist shrine is topped with 5,448 diamonds and 2,317 rubies, sapphires, and other gems. It is also covered with gold plates. Topped with a 76- carat diamond.</a:t>
            </a:r>
            <a:endParaRPr lang="en-US" sz="1800" dirty="0"/>
          </a:p>
        </p:txBody>
      </p:sp>
      <p:sp>
        <p:nvSpPr>
          <p:cNvPr id="3" name="Title 2"/>
          <p:cNvSpPr>
            <a:spLocks noGrp="1"/>
          </p:cNvSpPr>
          <p:nvPr>
            <p:ph type="title"/>
          </p:nvPr>
        </p:nvSpPr>
        <p:spPr>
          <a:xfrm>
            <a:off x="4724400" y="685800"/>
            <a:ext cx="3304572" cy="1463153"/>
          </a:xfrm>
        </p:spPr>
        <p:txBody>
          <a:bodyPr/>
          <a:lstStyle/>
          <a:p>
            <a:pPr algn="ctr"/>
            <a:r>
              <a:rPr lang="en-US" dirty="0" smtClean="0"/>
              <a:t>Shwedagon Pagoda</a:t>
            </a:r>
            <a:endParaRPr lang="en-US" dirty="0"/>
          </a:p>
        </p:txBody>
      </p:sp>
      <p:sp>
        <p:nvSpPr>
          <p:cNvPr id="4" name="Text Placeholder 3"/>
          <p:cNvSpPr>
            <a:spLocks noGrp="1"/>
          </p:cNvSpPr>
          <p:nvPr>
            <p:ph type="body" sz="half" idx="2"/>
          </p:nvPr>
        </p:nvSpPr>
        <p:spPr>
          <a:xfrm>
            <a:off x="4724400" y="12700"/>
            <a:ext cx="3298784" cy="533400"/>
          </a:xfrm>
        </p:spPr>
        <p:txBody>
          <a:bodyPr/>
          <a:lstStyle/>
          <a:p>
            <a:pPr algn="ctr"/>
            <a:r>
              <a:rPr lang="en-US" sz="1800" dirty="0" smtClean="0">
                <a:solidFill>
                  <a:schemeClr val="accent6"/>
                </a:solidFill>
              </a:rPr>
              <a:t>Rangoon</a:t>
            </a:r>
            <a:r>
              <a:rPr lang="en-US" dirty="0" smtClean="0">
                <a:solidFill>
                  <a:schemeClr val="accent6"/>
                </a:solidFill>
              </a:rPr>
              <a:t>, Burma</a:t>
            </a:r>
            <a:endParaRPr lang="en-US" dirty="0">
              <a:solidFill>
                <a:schemeClr val="accent6"/>
              </a:solidFill>
            </a:endParaRPr>
          </a:p>
        </p:txBody>
      </p:sp>
      <p:sp>
        <p:nvSpPr>
          <p:cNvPr id="5" name="TextBox 4"/>
          <p:cNvSpPr txBox="1"/>
          <p:nvPr/>
        </p:nvSpPr>
        <p:spPr>
          <a:xfrm>
            <a:off x="5181600" y="4758154"/>
            <a:ext cx="2590800" cy="338554"/>
          </a:xfrm>
          <a:prstGeom prst="rect">
            <a:avLst/>
          </a:prstGeom>
          <a:noFill/>
        </p:spPr>
        <p:txBody>
          <a:bodyPr wrap="square" rtlCol="0">
            <a:spAutoFit/>
          </a:bodyPr>
          <a:lstStyle/>
          <a:p>
            <a:pPr algn="ctr"/>
            <a:r>
              <a:rPr lang="en-US" sz="1600" dirty="0" smtClean="0"/>
              <a:t>Shwedagon Pagoda</a:t>
            </a:r>
            <a:endParaRPr lang="en-US" sz="1600"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00600" y="2743200"/>
            <a:ext cx="3124200" cy="2014954"/>
          </a:xfrm>
          <a:prstGeom prst="rect">
            <a:avLst/>
          </a:prstGeom>
        </p:spPr>
      </p:pic>
    </p:spTree>
    <p:extLst>
      <p:ext uri="{BB962C8B-B14F-4D97-AF65-F5344CB8AC3E}">
        <p14:creationId xmlns:p14="http://schemas.microsoft.com/office/powerpoint/2010/main" val="303530129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507</TotalTime>
  <Words>541</Words>
  <Application>Microsoft Office PowerPoint</Application>
  <PresentationFormat>On-screen Show (4:3)</PresentationFormat>
  <Paragraphs>49</Paragraphs>
  <Slides>8</Slides>
  <Notes>1</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Austin</vt:lpstr>
      <vt:lpstr>Famous Landmarks in Asia</vt:lpstr>
      <vt:lpstr>The Great Wall of China</vt:lpstr>
      <vt:lpstr>Tiananmen Square &amp; The Forbidden City</vt:lpstr>
      <vt:lpstr>Temples of Angkor</vt:lpstr>
      <vt:lpstr>Taj Mahal</vt:lpstr>
      <vt:lpstr>Potala Palace</vt:lpstr>
      <vt:lpstr>Tokyo, Japan</vt:lpstr>
      <vt:lpstr>Shwedagon Pagoda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dc:creator>
  <cp:lastModifiedBy>e</cp:lastModifiedBy>
  <cp:revision>21</cp:revision>
  <dcterms:created xsi:type="dcterms:W3CDTF">2011-04-20T20:17:51Z</dcterms:created>
  <dcterms:modified xsi:type="dcterms:W3CDTF">2011-05-20T01:25:05Z</dcterms:modified>
</cp:coreProperties>
</file>