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61" r:id="rId3"/>
    <p:sldId id="257" r:id="rId4"/>
    <p:sldId id="258" r:id="rId5"/>
    <p:sldId id="259" r:id="rId6"/>
    <p:sldId id="260"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0134A2B6-BCDE-40BC-BD66-2026BF3212FB}" type="datetimeFigureOut">
              <a:rPr lang="en-US" smtClean="0"/>
              <a:pPr/>
              <a:t>3/21/2011</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44BC6E9-4429-4B1B-B7CA-CFD479E4358C}" type="slidenum">
              <a:rPr lang="en-US" smtClean="0"/>
              <a:pPr/>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34A2B6-BCDE-40BC-BD66-2026BF3212FB}" type="datetimeFigureOut">
              <a:rPr lang="en-US" smtClean="0"/>
              <a:pPr/>
              <a:t>3/21/2011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44BC6E9-4429-4B1B-B7CA-CFD479E4358C}"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744BC6E9-4429-4B1B-B7CA-CFD479E4358C}" type="slidenum">
              <a:rPr lang="en-US" smtClean="0"/>
              <a:pPr/>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34A2B6-BCDE-40BC-BD66-2026BF3212FB}" type="datetimeFigureOut">
              <a:rPr lang="en-US" smtClean="0"/>
              <a:pPr/>
              <a:t>3/21/2011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134A2B6-BCDE-40BC-BD66-2026BF3212FB}" type="datetimeFigureOut">
              <a:rPr lang="en-US" smtClean="0"/>
              <a:pPr/>
              <a:t>3/21/2011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361688" y="1026372"/>
            <a:ext cx="457200" cy="441325"/>
          </a:xfrm>
        </p:spPr>
        <p:txBody>
          <a:bodyPr/>
          <a:lstStyle/>
          <a:p>
            <a:fld id="{744BC6E9-4429-4B1B-B7CA-CFD479E4358C}" type="slidenum">
              <a:rPr lang="en-US" smtClean="0"/>
              <a:pPr/>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0134A2B6-BCDE-40BC-BD66-2026BF3212FB}" type="datetimeFigureOut">
              <a:rPr lang="en-US" smtClean="0"/>
              <a:pPr/>
              <a:t>3/21/2011</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44BC6E9-4429-4B1B-B7CA-CFD479E4358C}" type="slidenum">
              <a:rPr lang="en-US" smtClean="0"/>
              <a:pPr/>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0134A2B6-BCDE-40BC-BD66-2026BF3212FB}" type="datetimeFigureOut">
              <a:rPr lang="en-US" smtClean="0"/>
              <a:pPr/>
              <a:t>3/21/2011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44BC6E9-4429-4B1B-B7CA-CFD479E4358C}" type="slidenum">
              <a:rPr lang="en-US" smtClean="0"/>
              <a:pPr/>
              <a:t>‹#›</a:t>
            </a:fld>
            <a:endParaRPr lang="en-US"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134A2B6-BCDE-40BC-BD66-2026BF3212FB}" type="datetimeFigureOut">
              <a:rPr lang="en-US" smtClean="0"/>
              <a:pPr/>
              <a:t>3/21/2011</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44BC6E9-4429-4B1B-B7CA-CFD479E4358C}" type="slidenum">
              <a:rPr lang="en-US" smtClean="0"/>
              <a:pPr/>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134A2B6-BCDE-40BC-BD66-2026BF3212FB}" type="datetimeFigureOut">
              <a:rPr lang="en-US" smtClean="0"/>
              <a:pPr/>
              <a:t>3/21/2011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4343400" y="1036020"/>
            <a:ext cx="457200" cy="441325"/>
          </a:xfrm>
        </p:spPr>
        <p:txBody>
          <a:bodyPr/>
          <a:lstStyle/>
          <a:p>
            <a:fld id="{744BC6E9-4429-4B1B-B7CA-CFD479E4358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0134A2B6-BCDE-40BC-BD66-2026BF3212FB}" type="datetimeFigureOut">
              <a:rPr lang="en-US" smtClean="0"/>
              <a:pPr/>
              <a:t>3/21/2011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44BC6E9-4429-4B1B-B7CA-CFD479E4358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44BC6E9-4429-4B1B-B7CA-CFD479E4358C}" type="slidenum">
              <a:rPr lang="en-US" smtClean="0"/>
              <a:pPr/>
              <a:t>‹#›</a:t>
            </a:fld>
            <a:endParaRPr lang="en-US"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0134A2B6-BCDE-40BC-BD66-2026BF3212FB}" type="datetimeFigureOut">
              <a:rPr lang="en-US" smtClean="0"/>
              <a:pPr/>
              <a:t>3/21/2011</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744BC6E9-4429-4B1B-B7CA-CFD479E4358C}" type="slidenum">
              <a:rPr lang="en-US" smtClean="0"/>
              <a:pPr/>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0134A2B6-BCDE-40BC-BD66-2026BF3212FB}" type="datetimeFigureOut">
              <a:rPr lang="en-US" smtClean="0"/>
              <a:pPr/>
              <a:t>3/21/2011</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0134A2B6-BCDE-40BC-BD66-2026BF3212FB}" type="datetimeFigureOut">
              <a:rPr lang="en-US" smtClean="0"/>
              <a:pPr/>
              <a:t>3/21/2011</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44BC6E9-4429-4B1B-B7CA-CFD479E4358C}" type="slidenum">
              <a:rPr lang="en-US" smtClean="0"/>
              <a:pPr/>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Erin Voigt</a:t>
            </a:r>
            <a:endParaRPr lang="en-US" dirty="0"/>
          </a:p>
        </p:txBody>
      </p:sp>
      <p:sp>
        <p:nvSpPr>
          <p:cNvPr id="2" name="Title 1"/>
          <p:cNvSpPr>
            <a:spLocks noGrp="1"/>
          </p:cNvSpPr>
          <p:nvPr>
            <p:ph type="ctrTitle"/>
          </p:nvPr>
        </p:nvSpPr>
        <p:spPr/>
        <p:txBody>
          <a:bodyPr/>
          <a:lstStyle/>
          <a:p>
            <a:r>
              <a:rPr lang="en-US" dirty="0" smtClean="0"/>
              <a:t>Illegal Immigration</a:t>
            </a:r>
            <a:endParaRPr lang="en-US" dirty="0"/>
          </a:p>
        </p:txBody>
      </p:sp>
      <p:pic>
        <p:nvPicPr>
          <p:cNvPr id="4" name="Picture 3" descr="a warning sign.jpg"/>
          <p:cNvPicPr>
            <a:picLocks noChangeAspect="1"/>
          </p:cNvPicPr>
          <p:nvPr/>
        </p:nvPicPr>
        <p:blipFill>
          <a:blip r:embed="rId2"/>
          <a:stretch>
            <a:fillRect/>
          </a:stretch>
        </p:blipFill>
        <p:spPr>
          <a:xfrm>
            <a:off x="990600" y="3429000"/>
            <a:ext cx="3505200" cy="2628900"/>
          </a:xfrm>
          <a:prstGeom prst="rect">
            <a:avLst/>
          </a:prstGeom>
        </p:spPr>
      </p:pic>
      <p:sp>
        <p:nvSpPr>
          <p:cNvPr id="6" name="TextBox 5"/>
          <p:cNvSpPr txBox="1"/>
          <p:nvPr/>
        </p:nvSpPr>
        <p:spPr>
          <a:xfrm>
            <a:off x="4800600" y="5257800"/>
            <a:ext cx="3124200" cy="646331"/>
          </a:xfrm>
          <a:prstGeom prst="rect">
            <a:avLst/>
          </a:prstGeom>
          <a:noFill/>
        </p:spPr>
        <p:txBody>
          <a:bodyPr wrap="square" rtlCol="0">
            <a:spAutoFit/>
          </a:bodyPr>
          <a:lstStyle/>
          <a:p>
            <a:r>
              <a:rPr lang="en-US" dirty="0" smtClean="0"/>
              <a:t>A warning sign at the international boundary.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Prevention</a:t>
            </a:r>
            <a:endParaRPr lang="en-US" dirty="0"/>
          </a:p>
        </p:txBody>
      </p:sp>
      <p:sp>
        <p:nvSpPr>
          <p:cNvPr id="5" name="Content Placeholder 4"/>
          <p:cNvSpPr>
            <a:spLocks noGrp="1"/>
          </p:cNvSpPr>
          <p:nvPr>
            <p:ph sz="quarter" idx="1"/>
          </p:nvPr>
        </p:nvSpPr>
        <p:spPr/>
        <p:txBody>
          <a:bodyPr/>
          <a:lstStyle/>
          <a:p>
            <a:r>
              <a:rPr lang="en-US" dirty="0" smtClean="0"/>
              <a:t>Stricter enforcement of the border in the cities has failed significantly curb illegal immigration, instead pushing the flow into more remote regions and increasing the cost to taxpayers of each arrest from $300 in 1992 to $1,700 in 2002 to $2,000 in 2009.</a:t>
            </a:r>
          </a:p>
          <a:p>
            <a:r>
              <a:rPr lang="en-US" dirty="0" smtClean="0"/>
              <a:t>The cost to immigrate illegally has also increased, encouraging longer stays to recoup the cost. </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 to the Book</a:t>
            </a:r>
            <a:endParaRPr lang="en-US" dirty="0"/>
          </a:p>
        </p:txBody>
      </p:sp>
      <p:sp>
        <p:nvSpPr>
          <p:cNvPr id="3" name="Content Placeholder 2"/>
          <p:cNvSpPr>
            <a:spLocks noGrp="1"/>
          </p:cNvSpPr>
          <p:nvPr>
            <p:ph sz="quarter" idx="1"/>
          </p:nvPr>
        </p:nvSpPr>
        <p:spPr/>
        <p:txBody>
          <a:bodyPr/>
          <a:lstStyle/>
          <a:p>
            <a:pPr>
              <a:buNone/>
            </a:pPr>
            <a:r>
              <a:rPr lang="en-US" dirty="0" smtClean="0"/>
              <a:t>	The book </a:t>
            </a:r>
            <a:r>
              <a:rPr lang="en-US" i="1" dirty="0" smtClean="0"/>
              <a:t>First Crossing </a:t>
            </a:r>
            <a:r>
              <a:rPr lang="en-US" dirty="0" smtClean="0"/>
              <a:t>is a whole bunch of stories about families and people crossing the United States border either legally or illegally.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Percentages as of 2008</a:t>
            </a:r>
            <a:endParaRPr lang="en-US" dirty="0"/>
          </a:p>
        </p:txBody>
      </p:sp>
      <p:sp>
        <p:nvSpPr>
          <p:cNvPr id="3" name="Content Placeholder 2"/>
          <p:cNvSpPr>
            <a:spLocks noGrp="1"/>
          </p:cNvSpPr>
          <p:nvPr>
            <p:ph sz="half" idx="1"/>
          </p:nvPr>
        </p:nvSpPr>
        <p:spPr/>
        <p:txBody>
          <a:bodyPr/>
          <a:lstStyle/>
          <a:p>
            <a:r>
              <a:rPr lang="en-US" dirty="0" smtClean="0"/>
              <a:t>In 2008, the illegal immigration population of the United States estimated that about 11 million immigrants are here illegally. </a:t>
            </a:r>
            <a:endParaRPr lang="en-US" dirty="0"/>
          </a:p>
        </p:txBody>
      </p:sp>
      <p:sp>
        <p:nvSpPr>
          <p:cNvPr id="4" name="Content Placeholder 3"/>
          <p:cNvSpPr>
            <a:spLocks noGrp="1"/>
          </p:cNvSpPr>
          <p:nvPr>
            <p:ph sz="half" idx="2"/>
          </p:nvPr>
        </p:nvSpPr>
        <p:spPr/>
        <p:txBody>
          <a:bodyPr/>
          <a:lstStyle/>
          <a:p>
            <a:r>
              <a:rPr lang="en-US" dirty="0" smtClean="0"/>
              <a:t>Mexico- 56%</a:t>
            </a:r>
          </a:p>
          <a:p>
            <a:r>
              <a:rPr lang="en-US" dirty="0" smtClean="0"/>
              <a:t>Latin America Countries- 22%</a:t>
            </a:r>
          </a:p>
          <a:p>
            <a:r>
              <a:rPr lang="en-US" dirty="0" smtClean="0"/>
              <a:t>Asia- 13%</a:t>
            </a:r>
          </a:p>
          <a:p>
            <a:r>
              <a:rPr lang="en-US" dirty="0" smtClean="0"/>
              <a:t>Europe &amp; Canada- 6%</a:t>
            </a:r>
          </a:p>
          <a:p>
            <a:r>
              <a:rPr lang="en-US" dirty="0" smtClean="0"/>
              <a:t>Africa &amp; the Rest of the World- 3%</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Immigration in 2009</a:t>
            </a:r>
            <a:endParaRPr lang="en-US" dirty="0"/>
          </a:p>
        </p:txBody>
      </p:sp>
      <p:graphicFrame>
        <p:nvGraphicFramePr>
          <p:cNvPr id="4" name="Content Placeholder 3"/>
          <p:cNvGraphicFramePr>
            <a:graphicFrameLocks noGrp="1"/>
          </p:cNvGraphicFramePr>
          <p:nvPr>
            <p:ph sz="quarter" idx="1"/>
          </p:nvPr>
        </p:nvGraphicFramePr>
        <p:xfrm>
          <a:off x="1371600" y="1640840"/>
          <a:ext cx="6378180" cy="3566160"/>
        </p:xfrm>
        <a:graphic>
          <a:graphicData uri="http://schemas.openxmlformats.org/drawingml/2006/table">
            <a:tbl>
              <a:tblPr firstRow="1" bandRow="1">
                <a:tableStyleId>{125E5076-3810-47DD-B79F-674D7AD40C01}</a:tableStyleId>
              </a:tblPr>
              <a:tblGrid>
                <a:gridCol w="2126060"/>
                <a:gridCol w="2126060"/>
                <a:gridCol w="2126060"/>
              </a:tblGrid>
              <a:tr h="613034">
                <a:tc>
                  <a:txBody>
                    <a:bodyPr/>
                    <a:lstStyle/>
                    <a:p>
                      <a:pPr algn="ctr"/>
                      <a:r>
                        <a:rPr lang="en-US" dirty="0" smtClean="0"/>
                        <a:t>Country</a:t>
                      </a:r>
                      <a:r>
                        <a:rPr lang="en-US" baseline="0" dirty="0" smtClean="0"/>
                        <a:t> of Origin</a:t>
                      </a:r>
                      <a:endParaRPr lang="en-US" dirty="0"/>
                    </a:p>
                  </a:txBody>
                  <a:tcPr/>
                </a:tc>
                <a:tc>
                  <a:txBody>
                    <a:bodyPr/>
                    <a:lstStyle/>
                    <a:p>
                      <a:pPr algn="ctr"/>
                      <a:r>
                        <a:rPr lang="en-US" dirty="0" smtClean="0"/>
                        <a:t>Raw Number</a:t>
                      </a:r>
                      <a:endParaRPr lang="en-US" dirty="0"/>
                    </a:p>
                  </a:txBody>
                  <a:tcPr/>
                </a:tc>
                <a:tc>
                  <a:txBody>
                    <a:bodyPr/>
                    <a:lstStyle/>
                    <a:p>
                      <a:pPr algn="ctr"/>
                      <a:r>
                        <a:rPr lang="en-US" dirty="0" smtClean="0"/>
                        <a:t>Percent of Total</a:t>
                      </a:r>
                      <a:endParaRPr lang="en-US" dirty="0"/>
                    </a:p>
                  </a:txBody>
                  <a:tcPr/>
                </a:tc>
              </a:tr>
              <a:tr h="355171">
                <a:tc>
                  <a:txBody>
                    <a:bodyPr/>
                    <a:lstStyle/>
                    <a:p>
                      <a:pPr algn="ctr"/>
                      <a:r>
                        <a:rPr lang="en-US" dirty="0" smtClean="0"/>
                        <a:t>Mexico</a:t>
                      </a:r>
                      <a:endParaRPr lang="en-US" dirty="0"/>
                    </a:p>
                  </a:txBody>
                  <a:tcPr/>
                </a:tc>
                <a:tc>
                  <a:txBody>
                    <a:bodyPr/>
                    <a:lstStyle/>
                    <a:p>
                      <a:pPr algn="ctr"/>
                      <a:r>
                        <a:rPr lang="en-US" dirty="0" smtClean="0"/>
                        <a:t>6,650,000</a:t>
                      </a:r>
                      <a:endParaRPr lang="en-US" dirty="0"/>
                    </a:p>
                  </a:txBody>
                  <a:tcPr/>
                </a:tc>
                <a:tc>
                  <a:txBody>
                    <a:bodyPr/>
                    <a:lstStyle/>
                    <a:p>
                      <a:pPr algn="ctr"/>
                      <a:r>
                        <a:rPr lang="en-US" dirty="0" smtClean="0"/>
                        <a:t>62 %</a:t>
                      </a:r>
                      <a:endParaRPr lang="en-US" dirty="0"/>
                    </a:p>
                  </a:txBody>
                  <a:tcPr/>
                </a:tc>
              </a:tr>
              <a:tr h="355171">
                <a:tc>
                  <a:txBody>
                    <a:bodyPr/>
                    <a:lstStyle/>
                    <a:p>
                      <a:pPr algn="ctr"/>
                      <a:r>
                        <a:rPr lang="en-US" dirty="0" smtClean="0"/>
                        <a:t>El Salvador</a:t>
                      </a:r>
                      <a:endParaRPr lang="en-US" dirty="0"/>
                    </a:p>
                  </a:txBody>
                  <a:tcPr/>
                </a:tc>
                <a:tc>
                  <a:txBody>
                    <a:bodyPr/>
                    <a:lstStyle/>
                    <a:p>
                      <a:pPr algn="ctr"/>
                      <a:r>
                        <a:rPr lang="en-US" dirty="0" smtClean="0"/>
                        <a:t>530,000</a:t>
                      </a:r>
                      <a:endParaRPr lang="en-US" dirty="0"/>
                    </a:p>
                  </a:txBody>
                  <a:tcPr/>
                </a:tc>
                <a:tc>
                  <a:txBody>
                    <a:bodyPr/>
                    <a:lstStyle/>
                    <a:p>
                      <a:pPr algn="ctr"/>
                      <a:r>
                        <a:rPr lang="en-US" dirty="0" smtClean="0"/>
                        <a:t>5 %</a:t>
                      </a:r>
                      <a:endParaRPr lang="en-US" dirty="0"/>
                    </a:p>
                  </a:txBody>
                  <a:tcPr/>
                </a:tc>
              </a:tr>
              <a:tr h="355171">
                <a:tc>
                  <a:txBody>
                    <a:bodyPr/>
                    <a:lstStyle/>
                    <a:p>
                      <a:pPr algn="ctr"/>
                      <a:r>
                        <a:rPr lang="en-US" dirty="0" smtClean="0"/>
                        <a:t>Guatemala</a:t>
                      </a:r>
                      <a:r>
                        <a:rPr lang="en-US" baseline="0" dirty="0" smtClean="0"/>
                        <a:t> </a:t>
                      </a:r>
                      <a:endParaRPr lang="en-US" dirty="0"/>
                    </a:p>
                  </a:txBody>
                  <a:tcPr/>
                </a:tc>
                <a:tc>
                  <a:txBody>
                    <a:bodyPr/>
                    <a:lstStyle/>
                    <a:p>
                      <a:pPr algn="ctr"/>
                      <a:r>
                        <a:rPr lang="en-US" dirty="0" smtClean="0"/>
                        <a:t>480,000</a:t>
                      </a:r>
                      <a:endParaRPr lang="en-US" dirty="0"/>
                    </a:p>
                  </a:txBody>
                  <a:tcPr/>
                </a:tc>
                <a:tc>
                  <a:txBody>
                    <a:bodyPr/>
                    <a:lstStyle/>
                    <a:p>
                      <a:pPr algn="ctr"/>
                      <a:r>
                        <a:rPr lang="en-US" dirty="0" smtClean="0"/>
                        <a:t>4 %</a:t>
                      </a:r>
                      <a:endParaRPr lang="en-US" dirty="0"/>
                    </a:p>
                  </a:txBody>
                  <a:tcPr/>
                </a:tc>
              </a:tr>
              <a:tr h="355171">
                <a:tc>
                  <a:txBody>
                    <a:bodyPr/>
                    <a:lstStyle/>
                    <a:p>
                      <a:pPr algn="ctr"/>
                      <a:r>
                        <a:rPr lang="en-US" dirty="0" smtClean="0"/>
                        <a:t>Honduras</a:t>
                      </a:r>
                      <a:endParaRPr lang="en-US" dirty="0"/>
                    </a:p>
                  </a:txBody>
                  <a:tcPr/>
                </a:tc>
                <a:tc>
                  <a:txBody>
                    <a:bodyPr/>
                    <a:lstStyle/>
                    <a:p>
                      <a:pPr algn="ctr"/>
                      <a:r>
                        <a:rPr lang="en-US" dirty="0" smtClean="0"/>
                        <a:t>320,000</a:t>
                      </a:r>
                      <a:endParaRPr lang="en-US" dirty="0"/>
                    </a:p>
                  </a:txBody>
                  <a:tcPr/>
                </a:tc>
                <a:tc>
                  <a:txBody>
                    <a:bodyPr/>
                    <a:lstStyle/>
                    <a:p>
                      <a:pPr algn="ctr"/>
                      <a:r>
                        <a:rPr lang="en-US" dirty="0" smtClean="0"/>
                        <a:t>3 %</a:t>
                      </a:r>
                      <a:endParaRPr lang="en-US" dirty="0"/>
                    </a:p>
                  </a:txBody>
                  <a:tcPr/>
                </a:tc>
              </a:tr>
              <a:tr h="355171">
                <a:tc>
                  <a:txBody>
                    <a:bodyPr/>
                    <a:lstStyle/>
                    <a:p>
                      <a:pPr algn="ctr"/>
                      <a:r>
                        <a:rPr lang="en-US" dirty="0" smtClean="0"/>
                        <a:t>Philippines</a:t>
                      </a:r>
                      <a:endParaRPr lang="en-US" dirty="0"/>
                    </a:p>
                  </a:txBody>
                  <a:tcPr/>
                </a:tc>
                <a:tc>
                  <a:txBody>
                    <a:bodyPr/>
                    <a:lstStyle/>
                    <a:p>
                      <a:pPr algn="ctr"/>
                      <a:r>
                        <a:rPr lang="en-US" dirty="0" smtClean="0"/>
                        <a:t>270,000</a:t>
                      </a:r>
                      <a:endParaRPr lang="en-US" dirty="0"/>
                    </a:p>
                  </a:txBody>
                  <a:tcPr/>
                </a:tc>
                <a:tc>
                  <a:txBody>
                    <a:bodyPr/>
                    <a:lstStyle/>
                    <a:p>
                      <a:pPr algn="ctr"/>
                      <a:r>
                        <a:rPr lang="en-US" dirty="0" smtClean="0"/>
                        <a:t>2 %</a:t>
                      </a:r>
                      <a:endParaRPr lang="en-US" dirty="0"/>
                    </a:p>
                  </a:txBody>
                  <a:tcPr/>
                </a:tc>
              </a:tr>
              <a:tr h="355171">
                <a:tc>
                  <a:txBody>
                    <a:bodyPr/>
                    <a:lstStyle/>
                    <a:p>
                      <a:pPr algn="ctr"/>
                      <a:r>
                        <a:rPr lang="en-US" dirty="0" smtClean="0"/>
                        <a:t>India</a:t>
                      </a:r>
                      <a:endParaRPr lang="en-US" dirty="0"/>
                    </a:p>
                  </a:txBody>
                  <a:tcPr/>
                </a:tc>
                <a:tc>
                  <a:txBody>
                    <a:bodyPr/>
                    <a:lstStyle/>
                    <a:p>
                      <a:pPr algn="ctr"/>
                      <a:r>
                        <a:rPr lang="en-US" dirty="0" smtClean="0"/>
                        <a:t>200,000</a:t>
                      </a:r>
                      <a:endParaRPr lang="en-US" dirty="0"/>
                    </a:p>
                  </a:txBody>
                  <a:tcPr/>
                </a:tc>
                <a:tc>
                  <a:txBody>
                    <a:bodyPr/>
                    <a:lstStyle/>
                    <a:p>
                      <a:pPr algn="ctr"/>
                      <a:r>
                        <a:rPr lang="en-US" dirty="0" smtClean="0"/>
                        <a:t>2 %</a:t>
                      </a:r>
                      <a:endParaRPr lang="en-US" dirty="0"/>
                    </a:p>
                  </a:txBody>
                  <a:tcPr/>
                </a:tc>
              </a:tr>
              <a:tr h="355171">
                <a:tc>
                  <a:txBody>
                    <a:bodyPr/>
                    <a:lstStyle/>
                    <a:p>
                      <a:pPr algn="ctr"/>
                      <a:r>
                        <a:rPr lang="en-US" dirty="0" smtClean="0"/>
                        <a:t>Korea</a:t>
                      </a:r>
                      <a:endParaRPr lang="en-US" dirty="0"/>
                    </a:p>
                  </a:txBody>
                  <a:tcPr/>
                </a:tc>
                <a:tc>
                  <a:txBody>
                    <a:bodyPr/>
                    <a:lstStyle/>
                    <a:p>
                      <a:pPr algn="ctr"/>
                      <a:r>
                        <a:rPr lang="en-US" dirty="0" smtClean="0"/>
                        <a:t>200,000</a:t>
                      </a:r>
                      <a:endParaRPr lang="en-US" dirty="0"/>
                    </a:p>
                  </a:txBody>
                  <a:tcPr/>
                </a:tc>
                <a:tc>
                  <a:txBody>
                    <a:bodyPr/>
                    <a:lstStyle/>
                    <a:p>
                      <a:pPr algn="ctr"/>
                      <a:r>
                        <a:rPr lang="en-US" dirty="0" smtClean="0"/>
                        <a:t>2</a:t>
                      </a:r>
                      <a:r>
                        <a:rPr lang="en-US" baseline="0" dirty="0" smtClean="0"/>
                        <a:t> %</a:t>
                      </a:r>
                      <a:endParaRPr lang="en-US" dirty="0"/>
                    </a:p>
                  </a:txBody>
                  <a:tcPr/>
                </a:tc>
              </a:tr>
              <a:tr h="355171">
                <a:tc>
                  <a:txBody>
                    <a:bodyPr/>
                    <a:lstStyle/>
                    <a:p>
                      <a:pPr algn="ctr"/>
                      <a:r>
                        <a:rPr lang="en-US" dirty="0" smtClean="0"/>
                        <a:t>Other</a:t>
                      </a:r>
                      <a:endParaRPr lang="en-US" dirty="0"/>
                    </a:p>
                  </a:txBody>
                  <a:tcPr/>
                </a:tc>
                <a:tc>
                  <a:txBody>
                    <a:bodyPr/>
                    <a:lstStyle/>
                    <a:p>
                      <a:pPr algn="ctr"/>
                      <a:r>
                        <a:rPr lang="en-US" dirty="0" smtClean="0"/>
                        <a:t>2,145,000</a:t>
                      </a:r>
                      <a:endParaRPr lang="en-US" dirty="0"/>
                    </a:p>
                  </a:txBody>
                  <a:tcPr/>
                </a:tc>
                <a:tc>
                  <a:txBody>
                    <a:bodyPr/>
                    <a:lstStyle/>
                    <a:p>
                      <a:pPr algn="ctr"/>
                      <a:r>
                        <a:rPr lang="en-US" dirty="0" smtClean="0"/>
                        <a:t>20 %</a:t>
                      </a:r>
                      <a:endParaRPr lang="en-US" dirty="0"/>
                    </a:p>
                  </a:txBody>
                  <a:tcPr/>
                </a:tc>
              </a:tr>
            </a:tbl>
          </a:graphicData>
        </a:graphic>
      </p:graphicFrame>
      <p:sp>
        <p:nvSpPr>
          <p:cNvPr id="5" name="TextBox 4"/>
          <p:cNvSpPr txBox="1"/>
          <p:nvPr/>
        </p:nvSpPr>
        <p:spPr>
          <a:xfrm>
            <a:off x="685800" y="5638800"/>
            <a:ext cx="7696200" cy="646331"/>
          </a:xfrm>
          <a:prstGeom prst="rect">
            <a:avLst/>
          </a:prstGeom>
          <a:noFill/>
        </p:spPr>
        <p:txBody>
          <a:bodyPr wrap="square" rtlCol="0">
            <a:spAutoFit/>
          </a:bodyPr>
          <a:lstStyle/>
          <a:p>
            <a:pPr algn="ctr"/>
            <a:r>
              <a:rPr lang="en-US" dirty="0" smtClean="0"/>
              <a:t>The Urban Institute estimates between 65,000 and 75,000 undocumented Canadians currently live in the United States.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Immigration Laws</a:t>
            </a:r>
            <a:endParaRPr lang="en-US" dirty="0"/>
          </a:p>
        </p:txBody>
      </p:sp>
      <p:sp>
        <p:nvSpPr>
          <p:cNvPr id="5" name="Text Placeholder 4"/>
          <p:cNvSpPr>
            <a:spLocks noGrp="1"/>
          </p:cNvSpPr>
          <p:nvPr>
            <p:ph type="body" idx="2"/>
          </p:nvPr>
        </p:nvSpPr>
        <p:spPr/>
        <p:txBody>
          <a:bodyPr/>
          <a:lstStyle/>
          <a:p>
            <a:r>
              <a:rPr lang="en-US" dirty="0" smtClean="0"/>
              <a:t>The maximum prison term is 6 months for 1</a:t>
            </a:r>
            <a:r>
              <a:rPr lang="en-US" baseline="30000" dirty="0" smtClean="0"/>
              <a:t>st</a:t>
            </a:r>
            <a:r>
              <a:rPr lang="en-US" dirty="0" smtClean="0"/>
              <a:t> offense and 2 years for 2</a:t>
            </a:r>
            <a:r>
              <a:rPr lang="en-US" baseline="30000" dirty="0" smtClean="0"/>
              <a:t>nd</a:t>
            </a:r>
            <a:r>
              <a:rPr lang="en-US" dirty="0" smtClean="0"/>
              <a:t> offense. </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Section 1325 in Title 8 of the United States Code, "Improper entry of alien", provides for a fine, imprisonment, or both for any immigrant who:</a:t>
            </a:r>
          </a:p>
          <a:p>
            <a:pPr>
              <a:buNone/>
            </a:pPr>
            <a:r>
              <a:rPr lang="en-US" dirty="0" smtClean="0"/>
              <a:t>	</a:t>
            </a:r>
            <a:r>
              <a:rPr lang="en-US" dirty="0" smtClean="0"/>
              <a:t>	1. </a:t>
            </a:r>
            <a:r>
              <a:rPr lang="en-US" dirty="0" smtClean="0"/>
              <a:t>enters </a:t>
            </a:r>
            <a:r>
              <a:rPr lang="en-US" dirty="0" smtClean="0"/>
              <a:t>or attempts to enter the United States at any time or place other than as designated by immigration agents, or </a:t>
            </a:r>
          </a:p>
          <a:p>
            <a:pPr>
              <a:buNone/>
            </a:pPr>
            <a:r>
              <a:rPr lang="en-US" dirty="0" smtClean="0"/>
              <a:t>		2. eludes </a:t>
            </a:r>
            <a:r>
              <a:rPr lang="en-US" dirty="0" smtClean="0"/>
              <a:t>examination or inspection by immigration agents, or </a:t>
            </a:r>
            <a:endParaRPr lang="en-US" dirty="0" smtClean="0"/>
          </a:p>
          <a:p>
            <a:pPr>
              <a:buNone/>
            </a:pPr>
            <a:r>
              <a:rPr lang="en-US" dirty="0" smtClean="0"/>
              <a:t>	</a:t>
            </a:r>
            <a:r>
              <a:rPr lang="en-US" dirty="0" smtClean="0"/>
              <a:t>	3. </a:t>
            </a:r>
            <a:r>
              <a:rPr lang="en-US" dirty="0" smtClean="0"/>
              <a:t>attempts </a:t>
            </a:r>
            <a:r>
              <a:rPr lang="en-US" dirty="0" smtClean="0"/>
              <a:t>to enter or obtains entry to the United States by a willfully false or misleading representation or the willful concealment of a material fact</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Detention</a:t>
            </a:r>
            <a:endParaRPr lang="en-US" dirty="0"/>
          </a:p>
        </p:txBody>
      </p:sp>
      <p:sp>
        <p:nvSpPr>
          <p:cNvPr id="3" name="Content Placeholder 2"/>
          <p:cNvSpPr>
            <a:spLocks noGrp="1"/>
          </p:cNvSpPr>
          <p:nvPr>
            <p:ph sz="quarter" idx="1"/>
          </p:nvPr>
        </p:nvSpPr>
        <p:spPr/>
        <p:txBody>
          <a:bodyPr/>
          <a:lstStyle/>
          <a:p>
            <a:r>
              <a:rPr lang="en-US" dirty="0" smtClean="0"/>
              <a:t>About 40% of illegal immigrates enter legally and then overstay. </a:t>
            </a:r>
          </a:p>
          <a:p>
            <a:r>
              <a:rPr lang="en-US" dirty="0" smtClean="0"/>
              <a:t>About 31,000 people who are not American citizens are held in detention on any given day including children, in over 200 detention centers, jails and prisons nationwide.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Deportation</a:t>
            </a:r>
            <a:endParaRPr lang="en-US" dirty="0"/>
          </a:p>
        </p:txBody>
      </p:sp>
      <p:sp>
        <p:nvSpPr>
          <p:cNvPr id="3" name="Content Placeholder 2"/>
          <p:cNvSpPr>
            <a:spLocks noGrp="1"/>
          </p:cNvSpPr>
          <p:nvPr>
            <p:ph sz="quarter" idx="1"/>
          </p:nvPr>
        </p:nvSpPr>
        <p:spPr/>
        <p:txBody>
          <a:bodyPr/>
          <a:lstStyle/>
          <a:p>
            <a:r>
              <a:rPr lang="en-US" dirty="0" smtClean="0"/>
              <a:t>An individual deportation is determined in removal proceedings, administrative proceedings under United States immigration laws.</a:t>
            </a:r>
          </a:p>
          <a:p>
            <a:r>
              <a:rPr lang="en-US" dirty="0" smtClean="0"/>
              <a:t>Removal proceedings are typically conducted in Immigration Court (the Executive Office for Immigration Review) by an immigration judge.</a:t>
            </a:r>
          </a:p>
          <a:p>
            <a:r>
              <a:rPr lang="en-US" dirty="0" smtClean="0"/>
              <a:t>Deportations from the United States increased by more than 60% from 2003 to 2008, with Mexicans accounting for nearly two-thirds of those deported.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Solstice">
      <a:dk1>
        <a:sysClr val="windowText" lastClr="000000"/>
      </a:dk1>
      <a:lt1>
        <a:sysClr val="window" lastClr="D8D0C8"/>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61</TotalTime>
  <Words>353</Words>
  <Application>Microsoft Office PowerPoint</Application>
  <PresentationFormat>On-screen Show (4:3)</PresentationFormat>
  <Paragraphs>57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Civic</vt:lpstr>
      <vt:lpstr>Illegal Immigration</vt:lpstr>
      <vt:lpstr>Prevention</vt:lpstr>
      <vt:lpstr>Relation to the Book</vt:lpstr>
      <vt:lpstr>Percentages as of 2008</vt:lpstr>
      <vt:lpstr>Immigration in 2009</vt:lpstr>
      <vt:lpstr>Immigration Laws</vt:lpstr>
      <vt:lpstr>Detention</vt:lpstr>
      <vt:lpstr>Deportation</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Illegal Immigration from Mexico</dc:title>
  <dc:creator>954386</dc:creator>
  <cp:lastModifiedBy>954386</cp:lastModifiedBy>
  <cp:revision>7</cp:revision>
  <dcterms:created xsi:type="dcterms:W3CDTF">2011-03-18T18:22:30Z</dcterms:created>
  <dcterms:modified xsi:type="dcterms:W3CDTF">2011-03-21T17:50:47Z</dcterms:modified>
</cp:coreProperties>
</file>