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107FFFE1-5EF2-432B-9D55-0FAA6583C6BE}"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107FFFE1-5EF2-432B-9D55-0FAA6583C6B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AAEFD8-8A6F-47DB-B6A0-1F08D16EC22E}" type="datetimeFigureOut">
              <a:rPr lang="en-US" smtClean="0"/>
              <a:pPr/>
              <a:t>3/14/2011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7FFFE1-5EF2-432B-9D55-0FAA6583C6B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AAAEFD8-8A6F-47DB-B6A0-1F08D16EC22E}" type="datetimeFigureOut">
              <a:rPr lang="en-US" smtClean="0"/>
              <a:pPr/>
              <a:t>3/14/2011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07FFFE1-5EF2-432B-9D55-0FAA6583C6B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gif"/></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mnsu.edu/emuseum/prehistory/latinamerica/south/cultures/inca.html" TargetMode="External"/><Relationship Id="rId2" Type="http://schemas.openxmlformats.org/officeDocument/2006/relationships/hyperlink" Target="http://www.localhistories.org/inca.html" TargetMode="External"/><Relationship Id="rId1" Type="http://schemas.openxmlformats.org/officeDocument/2006/relationships/slideLayout" Target="../slideLayouts/slideLayout2.xml"/><Relationship Id="rId5" Type="http://schemas.openxmlformats.org/officeDocument/2006/relationships/hyperlink" Target="http://www.crystalinks.com/incan.html" TargetMode="External"/><Relationship Id="rId4" Type="http://schemas.openxmlformats.org/officeDocument/2006/relationships/hyperlink" Target="http://coe.fgcu.edu/students/webb/meso/inca.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2.bp.blogspot.com/_dTx99R9KXDU/SdLgVC-dkCI/AAAAAAAAALo/qEPGi99t-rg/s400/spider+lines.jpg"/>
          <p:cNvPicPr>
            <a:picLocks noChangeAspect="1" noChangeArrowheads="1"/>
          </p:cNvPicPr>
          <p:nvPr/>
        </p:nvPicPr>
        <p:blipFill>
          <a:blip r:embed="rId2" cstate="print"/>
          <a:srcRect/>
          <a:stretch>
            <a:fillRect/>
          </a:stretch>
        </p:blipFill>
        <p:spPr bwMode="auto">
          <a:xfrm>
            <a:off x="0" y="-1"/>
            <a:ext cx="9144000" cy="6871855"/>
          </a:xfrm>
          <a:prstGeom prst="rect">
            <a:avLst/>
          </a:prstGeom>
          <a:noFill/>
        </p:spPr>
      </p:pic>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838200" y="457200"/>
            <a:ext cx="7315200"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INCA PEOPLE AND THE NAZCA LINES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1268" name="Picture 4" descr="http://z.about.com/d/gosouthamerica/1/0/L/F/1/zjua_01_207CuzcoInca.jpg"/>
          <p:cNvPicPr>
            <a:picLocks noChangeAspect="1" noChangeArrowheads="1"/>
          </p:cNvPicPr>
          <p:nvPr/>
        </p:nvPicPr>
        <p:blipFill>
          <a:blip r:embed="rId3" cstate="print"/>
          <a:srcRect/>
          <a:stretch>
            <a:fillRect/>
          </a:stretch>
        </p:blipFill>
        <p:spPr bwMode="auto">
          <a:xfrm>
            <a:off x="0" y="2011017"/>
            <a:ext cx="2743200" cy="4846983"/>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rwrant.co.za/wp-content/uploads/2010/04/machu_picchu.jpg"/>
          <p:cNvPicPr>
            <a:picLocks noChangeAspect="1" noChangeArrowheads="1"/>
          </p:cNvPicPr>
          <p:nvPr/>
        </p:nvPicPr>
        <p:blipFill>
          <a:blip r:embed="rId2" cstate="print"/>
          <a:srcRect/>
          <a:stretch>
            <a:fillRect/>
          </a:stretch>
        </p:blipFill>
        <p:spPr bwMode="auto">
          <a:xfrm>
            <a:off x="0" y="0"/>
            <a:ext cx="9753600" cy="73152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5800" y="2133600"/>
            <a:ext cx="8229600" cy="2667000"/>
          </a:xfrm>
        </p:spPr>
        <p:txBody>
          <a:bodyPr>
            <a:normAutofit fontScale="92500" lnSpcReduction="10000"/>
          </a:bodyPr>
          <a:lstStyle/>
          <a:p>
            <a:r>
              <a:rPr lang="en-US" dirty="0" smtClean="0">
                <a:solidFill>
                  <a:schemeClr val="accent3">
                    <a:lumMod val="20000"/>
                    <a:lumOff val="80000"/>
                  </a:schemeClr>
                </a:solidFill>
              </a:rPr>
              <a:t>Created by the legendary Manco Cápac this empire was the dominant power in </a:t>
            </a:r>
            <a:r>
              <a:rPr lang="en-US" dirty="0" smtClean="0">
                <a:solidFill>
                  <a:schemeClr val="accent3">
                    <a:lumMod val="20000"/>
                    <a:lumOff val="80000"/>
                  </a:schemeClr>
                </a:solidFill>
              </a:rPr>
              <a:t>South </a:t>
            </a:r>
            <a:r>
              <a:rPr lang="en-US" dirty="0" smtClean="0">
                <a:solidFill>
                  <a:schemeClr val="accent3">
                    <a:lumMod val="20000"/>
                    <a:lumOff val="80000"/>
                  </a:schemeClr>
                </a:solidFill>
              </a:rPr>
              <a:t>America and ruled all smaller tribes, we don’t  exactly know when the empire was formed as sources vary over hundreds of years. The most famous land mark in the empire is Machu Picchu which is almost 8000 feet above sea level, deep in the Andes Mountains. </a:t>
            </a:r>
            <a:endParaRPr lang="en-US" dirty="0">
              <a:solidFill>
                <a:schemeClr val="accent3">
                  <a:lumMod val="20000"/>
                  <a:lumOff val="80000"/>
                </a:schemeClr>
              </a:solidFill>
            </a:endParaRPr>
          </a:p>
        </p:txBody>
      </p:sp>
      <p:sp>
        <p:nvSpPr>
          <p:cNvPr id="5" name="Rectangle 4"/>
          <p:cNvSpPr/>
          <p:nvPr/>
        </p:nvSpPr>
        <p:spPr>
          <a:xfrm>
            <a:off x="457200" y="0"/>
            <a:ext cx="8077200"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INCA EMPIRE IN ITS PRIME</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community.imaginefx.com/fxpose/johnny_shumates_portfolio/images/291168/425x425.aspx"/>
          <p:cNvPicPr>
            <a:picLocks noChangeAspect="1" noChangeArrowheads="1"/>
          </p:cNvPicPr>
          <p:nvPr/>
        </p:nvPicPr>
        <p:blipFill>
          <a:blip r:embed="rId2" cstate="print"/>
          <a:srcRect/>
          <a:stretch>
            <a:fillRect/>
          </a:stretch>
        </p:blipFill>
        <p:spPr bwMode="auto">
          <a:xfrm>
            <a:off x="3124200" y="3886200"/>
            <a:ext cx="3657600" cy="2971800"/>
          </a:xfrm>
          <a:prstGeom prst="rect">
            <a:avLst/>
          </a:prstGeom>
          <a:noFill/>
        </p:spPr>
      </p:pic>
      <p:pic>
        <p:nvPicPr>
          <p:cNvPr id="15364" name="Picture 4" descr="http://incas.perucultural.org.pe/images/otr1.jpg"/>
          <p:cNvPicPr>
            <a:picLocks noChangeAspect="1" noChangeArrowheads="1"/>
          </p:cNvPicPr>
          <p:nvPr/>
        </p:nvPicPr>
        <p:blipFill>
          <a:blip r:embed="rId3" cstate="print"/>
          <a:srcRect/>
          <a:stretch>
            <a:fillRect/>
          </a:stretch>
        </p:blipFill>
        <p:spPr bwMode="auto">
          <a:xfrm>
            <a:off x="6781800" y="3886200"/>
            <a:ext cx="2362200" cy="2971800"/>
          </a:xfrm>
          <a:prstGeom prst="rect">
            <a:avLst/>
          </a:prstGeom>
          <a:noFill/>
        </p:spPr>
      </p:pic>
      <p:pic>
        <p:nvPicPr>
          <p:cNvPr id="15362" name="Picture 2" descr="https://incaencyclopediag.pbworks.com/f/1265118735/inca-truncheon.jpg"/>
          <p:cNvPicPr>
            <a:picLocks noChangeAspect="1" noChangeArrowheads="1"/>
          </p:cNvPicPr>
          <p:nvPr/>
        </p:nvPicPr>
        <p:blipFill>
          <a:blip r:embed="rId4" cstate="print"/>
          <a:srcRect/>
          <a:stretch>
            <a:fillRect/>
          </a:stretch>
        </p:blipFill>
        <p:spPr bwMode="auto">
          <a:xfrm>
            <a:off x="-1" y="3886199"/>
            <a:ext cx="3200401" cy="2971801"/>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066800" y="1066800"/>
            <a:ext cx="8229600" cy="2971800"/>
          </a:xfrm>
        </p:spPr>
        <p:txBody>
          <a:bodyPr>
            <a:normAutofit fontScale="92500"/>
          </a:bodyPr>
          <a:lstStyle/>
          <a:p>
            <a:r>
              <a:rPr lang="en-US" dirty="0" smtClean="0">
                <a:solidFill>
                  <a:srgbClr val="C00000"/>
                </a:solidFill>
              </a:rPr>
              <a:t>The Incas knew that sometimes you must go to war and to keep their rule in south America they relied on peace and a tough military.</a:t>
            </a:r>
          </a:p>
          <a:p>
            <a:r>
              <a:rPr lang="en-US" dirty="0" smtClean="0">
                <a:solidFill>
                  <a:srgbClr val="C00000"/>
                </a:solidFill>
              </a:rPr>
              <a:t>The Inca preferred a simple sling over a bow and arrow, and used a bronze axe or club with a bronze or stone head for melee weapon. They collected spoils of war from those they defeated.</a:t>
            </a:r>
          </a:p>
          <a:p>
            <a:endParaRPr lang="en-US" dirty="0"/>
          </a:p>
        </p:txBody>
      </p:sp>
      <p:sp>
        <p:nvSpPr>
          <p:cNvPr id="7" name="Rectangle 6"/>
          <p:cNvSpPr/>
          <p:nvPr/>
        </p:nvSpPr>
        <p:spPr>
          <a:xfrm>
            <a:off x="2133600" y="228600"/>
            <a:ext cx="467833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INCA WARFARE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5368" name="Picture 8" descr="http://www.luscher.org/art02/necklace.jpg"/>
          <p:cNvPicPr>
            <a:picLocks noChangeAspect="1" noChangeArrowheads="1"/>
          </p:cNvPicPr>
          <p:nvPr/>
        </p:nvPicPr>
        <p:blipFill>
          <a:blip r:embed="rId5" cstate="print"/>
          <a:srcRect/>
          <a:stretch>
            <a:fillRect/>
          </a:stretch>
        </p:blipFill>
        <p:spPr bwMode="auto">
          <a:xfrm>
            <a:off x="0" y="1219200"/>
            <a:ext cx="1676400" cy="26670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cdn3.ioffer.com/img/item/969/408/09/3ixVra8ZppGVPZm.jpg"/>
          <p:cNvPicPr>
            <a:picLocks noChangeAspect="1" noChangeArrowheads="1"/>
          </p:cNvPicPr>
          <p:nvPr/>
        </p:nvPicPr>
        <p:blipFill>
          <a:blip r:embed="rId2" cstate="print"/>
          <a:srcRect/>
          <a:stretch>
            <a:fillRect/>
          </a:stretch>
        </p:blipFill>
        <p:spPr bwMode="auto">
          <a:xfrm>
            <a:off x="1" y="-29733"/>
            <a:ext cx="9143999" cy="6887732"/>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33400" y="2819400"/>
            <a:ext cx="8229600" cy="4861560"/>
          </a:xfrm>
        </p:spPr>
        <p:txBody>
          <a:bodyPr/>
          <a:lstStyle/>
          <a:p>
            <a:r>
              <a:rPr lang="en-US" dirty="0" smtClean="0">
                <a:solidFill>
                  <a:srgbClr val="FFC000"/>
                </a:solidFill>
              </a:rPr>
              <a:t>The Inca people believed in several Gods the supposed father of </a:t>
            </a:r>
            <a:r>
              <a:rPr lang="en-US" dirty="0" smtClean="0">
                <a:solidFill>
                  <a:srgbClr val="FFC000"/>
                </a:solidFill>
              </a:rPr>
              <a:t>Manco</a:t>
            </a:r>
            <a:r>
              <a:rPr lang="en-US" dirty="0" smtClean="0">
                <a:solidFill>
                  <a:srgbClr val="FFC000"/>
                </a:solidFill>
              </a:rPr>
              <a:t> Capac was </a:t>
            </a:r>
            <a:r>
              <a:rPr lang="en-US" dirty="0" smtClean="0">
                <a:solidFill>
                  <a:srgbClr val="FFC000"/>
                </a:solidFill>
              </a:rPr>
              <a:t>Inti</a:t>
            </a:r>
            <a:r>
              <a:rPr lang="en-US" dirty="0" smtClean="0">
                <a:solidFill>
                  <a:srgbClr val="FFC000"/>
                </a:solidFill>
              </a:rPr>
              <a:t> the Sun God. The Inca religion was very strong as the priests where very important in society.</a:t>
            </a:r>
          </a:p>
          <a:p>
            <a:r>
              <a:rPr lang="en-US" dirty="0" smtClean="0">
                <a:solidFill>
                  <a:srgbClr val="FFC000"/>
                </a:solidFill>
              </a:rPr>
              <a:t>Human sacrifice was uncommon but definitely around, this is the </a:t>
            </a:r>
            <a:r>
              <a:rPr lang="en-US" dirty="0" smtClean="0">
                <a:solidFill>
                  <a:srgbClr val="FFC000"/>
                </a:solidFill>
              </a:rPr>
              <a:t>tumi</a:t>
            </a:r>
            <a:r>
              <a:rPr lang="en-US" dirty="0" smtClean="0">
                <a:solidFill>
                  <a:srgbClr val="FFC000"/>
                </a:solidFill>
              </a:rPr>
              <a:t> a sacrificial </a:t>
            </a:r>
            <a:r>
              <a:rPr lang="en-US" dirty="0" smtClean="0">
                <a:solidFill>
                  <a:srgbClr val="FFC000"/>
                </a:solidFill>
              </a:rPr>
              <a:t>knife.</a:t>
            </a:r>
            <a:endParaRPr lang="en-US" dirty="0">
              <a:solidFill>
                <a:srgbClr val="FFC000"/>
              </a:solidFill>
            </a:endParaRPr>
          </a:p>
        </p:txBody>
      </p:sp>
      <p:sp>
        <p:nvSpPr>
          <p:cNvPr id="4" name="Rectangle 3"/>
          <p:cNvSpPr/>
          <p:nvPr/>
        </p:nvSpPr>
        <p:spPr>
          <a:xfrm>
            <a:off x="-1066800" y="-228600"/>
            <a:ext cx="11707051"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INCA RELIGION AND   SACRIFICE</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 mystery to the </a:t>
            </a:r>
            <a:r>
              <a:rPr lang="en-US" dirty="0" smtClean="0"/>
              <a:t>world, </a:t>
            </a:r>
            <a:r>
              <a:rPr lang="en-US" dirty="0" smtClean="0"/>
              <a:t>the </a:t>
            </a:r>
            <a:r>
              <a:rPr lang="en-US" dirty="0" smtClean="0"/>
              <a:t>N</a:t>
            </a:r>
            <a:r>
              <a:rPr lang="en-US" smtClean="0"/>
              <a:t>azca</a:t>
            </a:r>
            <a:r>
              <a:rPr lang="en-US" dirty="0" smtClean="0"/>
              <a:t> lines </a:t>
            </a:r>
            <a:r>
              <a:rPr lang="en-US" dirty="0" smtClean="0"/>
              <a:t>are a series of drawings in the </a:t>
            </a:r>
            <a:r>
              <a:rPr lang="en-US" dirty="0" smtClean="0"/>
              <a:t>dessert, </a:t>
            </a:r>
            <a:r>
              <a:rPr lang="en-US" dirty="0" smtClean="0"/>
              <a:t>pictures range from an </a:t>
            </a:r>
            <a:r>
              <a:rPr lang="en-US" dirty="0" smtClean="0"/>
              <a:t>alien, </a:t>
            </a:r>
            <a:r>
              <a:rPr lang="en-US" dirty="0" smtClean="0"/>
              <a:t>to animals and lines that are perfectly straight for miles.</a:t>
            </a:r>
            <a:endParaRPr lang="en-US" dirty="0"/>
          </a:p>
        </p:txBody>
      </p:sp>
      <p:sp>
        <p:nvSpPr>
          <p:cNvPr id="4" name="Rectangle 3"/>
          <p:cNvSpPr/>
          <p:nvPr/>
        </p:nvSpPr>
        <p:spPr>
          <a:xfrm>
            <a:off x="685800" y="381000"/>
            <a:ext cx="7696200" cy="92333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THE NAZCA LINES</a:t>
            </a:r>
            <a:endParaRPr lang="en-US" sz="5400" b="1" cap="none" spc="0" dirty="0">
              <a:ln w="50800"/>
              <a:solidFill>
                <a:schemeClr val="bg1">
                  <a:shade val="50000"/>
                </a:schemeClr>
              </a:solidFill>
              <a:effectLst/>
            </a:endParaRPr>
          </a:p>
        </p:txBody>
      </p:sp>
      <p:pic>
        <p:nvPicPr>
          <p:cNvPr id="29698" name="Picture 2" descr="http://alienabductionsexposed.com/wp-content/uploads/2010/11/nazca_spaceman.jpg"/>
          <p:cNvPicPr>
            <a:picLocks noChangeAspect="1" noChangeArrowheads="1"/>
          </p:cNvPicPr>
          <p:nvPr/>
        </p:nvPicPr>
        <p:blipFill>
          <a:blip r:embed="rId2" cstate="print"/>
          <a:srcRect l="33333" t="9697" r="23333"/>
          <a:stretch>
            <a:fillRect/>
          </a:stretch>
        </p:blipFill>
        <p:spPr bwMode="auto">
          <a:xfrm>
            <a:off x="0" y="3429000"/>
            <a:ext cx="1981200" cy="3429000"/>
          </a:xfrm>
          <a:prstGeom prst="rect">
            <a:avLst/>
          </a:prstGeom>
          <a:noFill/>
        </p:spPr>
      </p:pic>
      <p:pic>
        <p:nvPicPr>
          <p:cNvPr id="29700" name="Picture 4" descr="http://www.atlantisqueen.com/storage/nasca%20peru%202.jpg?__SQUARESPACE_CACHEVERSION=1292287521372"/>
          <p:cNvPicPr>
            <a:picLocks noChangeAspect="1" noChangeArrowheads="1"/>
          </p:cNvPicPr>
          <p:nvPr/>
        </p:nvPicPr>
        <p:blipFill>
          <a:blip r:embed="rId3" cstate="print"/>
          <a:srcRect/>
          <a:stretch>
            <a:fillRect/>
          </a:stretch>
        </p:blipFill>
        <p:spPr bwMode="auto">
          <a:xfrm>
            <a:off x="1981200" y="3429000"/>
            <a:ext cx="1981200" cy="3429000"/>
          </a:xfrm>
          <a:prstGeom prst="rect">
            <a:avLst/>
          </a:prstGeom>
          <a:noFill/>
        </p:spPr>
      </p:pic>
      <p:pic>
        <p:nvPicPr>
          <p:cNvPr id="29702" name="Picture 6" descr="http://www.journeyetc.com/wp-content/uploads/2010/05/nazca-lines1.gif"/>
          <p:cNvPicPr>
            <a:picLocks noChangeAspect="1" noChangeArrowheads="1"/>
          </p:cNvPicPr>
          <p:nvPr/>
        </p:nvPicPr>
        <p:blipFill>
          <a:blip r:embed="rId4" cstate="print"/>
          <a:srcRect l="40625" r="12500"/>
          <a:stretch>
            <a:fillRect/>
          </a:stretch>
        </p:blipFill>
        <p:spPr bwMode="auto">
          <a:xfrm>
            <a:off x="3962400" y="3429000"/>
            <a:ext cx="1600200" cy="3429000"/>
          </a:xfrm>
          <a:prstGeom prst="rect">
            <a:avLst/>
          </a:prstGeom>
          <a:noFill/>
        </p:spPr>
      </p:pic>
      <p:pic>
        <p:nvPicPr>
          <p:cNvPr id="29704" name="Picture 8" descr="http://www.eworldpost.com/wp-content/uploads/2010/10/141.jpg"/>
          <p:cNvPicPr>
            <a:picLocks noChangeAspect="1" noChangeArrowheads="1"/>
          </p:cNvPicPr>
          <p:nvPr/>
        </p:nvPicPr>
        <p:blipFill>
          <a:blip r:embed="rId5" cstate="print"/>
          <a:srcRect/>
          <a:stretch>
            <a:fillRect/>
          </a:stretch>
        </p:blipFill>
        <p:spPr bwMode="auto">
          <a:xfrm>
            <a:off x="5486400" y="2895600"/>
            <a:ext cx="3276600" cy="1600200"/>
          </a:xfrm>
          <a:prstGeom prst="rect">
            <a:avLst/>
          </a:prstGeom>
          <a:noFill/>
        </p:spPr>
      </p:pic>
      <p:pic>
        <p:nvPicPr>
          <p:cNvPr id="29706" name="Picture 10" descr="http://images.quickblogcast.com/7/1/0/1/2/129524-121017/Nazca_humming_bird.jpg"/>
          <p:cNvPicPr>
            <a:picLocks noChangeAspect="1" noChangeArrowheads="1"/>
          </p:cNvPicPr>
          <p:nvPr/>
        </p:nvPicPr>
        <p:blipFill>
          <a:blip r:embed="rId6" cstate="print"/>
          <a:srcRect/>
          <a:stretch>
            <a:fillRect/>
          </a:stretch>
        </p:blipFill>
        <p:spPr bwMode="auto">
          <a:xfrm>
            <a:off x="5562600" y="4495800"/>
            <a:ext cx="3276600" cy="2362200"/>
          </a:xfrm>
          <a:prstGeom prst="rect">
            <a:avLst/>
          </a:prstGeom>
          <a:noFill/>
        </p:spPr>
      </p:pic>
    </p:spTree>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p:nvPr/>
        </p:nvSpPr>
        <p:spPr>
          <a:xfrm>
            <a:off x="1143000" y="533400"/>
            <a:ext cx="64770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FOOD</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0722" name="Picture 2" descr="http://farm1.static.flickr.com/24/57252925_18015a71ae.jpg"/>
          <p:cNvPicPr>
            <a:picLocks noChangeAspect="1" noChangeArrowheads="1"/>
          </p:cNvPicPr>
          <p:nvPr/>
        </p:nvPicPr>
        <p:blipFill>
          <a:blip r:embed="rId2" cstate="print"/>
          <a:srcRect/>
          <a:stretch>
            <a:fillRect/>
          </a:stretch>
        </p:blipFill>
        <p:spPr bwMode="auto">
          <a:xfrm>
            <a:off x="0" y="3886200"/>
            <a:ext cx="3657600" cy="2971800"/>
          </a:xfrm>
          <a:prstGeom prst="rect">
            <a:avLst/>
          </a:prstGeom>
          <a:noFill/>
        </p:spPr>
      </p:pic>
      <p:pic>
        <p:nvPicPr>
          <p:cNvPr id="30724" name="Picture 4" descr="http://www.south-images.com/ecuador/food-crisis-2325.jpg"/>
          <p:cNvPicPr>
            <a:picLocks noChangeAspect="1" noChangeArrowheads="1"/>
          </p:cNvPicPr>
          <p:nvPr/>
        </p:nvPicPr>
        <p:blipFill>
          <a:blip r:embed="rId3" cstate="print"/>
          <a:srcRect/>
          <a:stretch>
            <a:fillRect/>
          </a:stretch>
        </p:blipFill>
        <p:spPr bwMode="auto">
          <a:xfrm>
            <a:off x="3657600" y="3886200"/>
            <a:ext cx="2819400" cy="2971800"/>
          </a:xfrm>
          <a:prstGeom prst="rect">
            <a:avLst/>
          </a:prstGeom>
          <a:noFill/>
        </p:spPr>
      </p:pic>
      <p:pic>
        <p:nvPicPr>
          <p:cNvPr id="30726" name="Picture 6" descr="http://www.healthline.com/blogs/diet_nutrition/uploaded_images/beans,jpg-700668.jpg"/>
          <p:cNvPicPr>
            <a:picLocks noChangeAspect="1" noChangeArrowheads="1"/>
          </p:cNvPicPr>
          <p:nvPr/>
        </p:nvPicPr>
        <p:blipFill>
          <a:blip r:embed="rId4" cstate="print"/>
          <a:srcRect/>
          <a:stretch>
            <a:fillRect/>
          </a:stretch>
        </p:blipFill>
        <p:spPr bwMode="auto">
          <a:xfrm>
            <a:off x="6019800" y="5029200"/>
            <a:ext cx="3124200" cy="1828800"/>
          </a:xfrm>
          <a:prstGeom prst="rect">
            <a:avLst/>
          </a:prstGeom>
          <a:noFill/>
        </p:spPr>
      </p:pic>
      <p:pic>
        <p:nvPicPr>
          <p:cNvPr id="30728" name="Picture 8" descr="http://listsoplenty.com/blog/wp-content/uploads/2010/01/bell_peppers.jpg"/>
          <p:cNvPicPr>
            <a:picLocks noChangeAspect="1" noChangeArrowheads="1"/>
          </p:cNvPicPr>
          <p:nvPr/>
        </p:nvPicPr>
        <p:blipFill>
          <a:blip r:embed="rId5" cstate="print"/>
          <a:srcRect l="13441" r="15993"/>
          <a:stretch>
            <a:fillRect/>
          </a:stretch>
        </p:blipFill>
        <p:spPr bwMode="auto">
          <a:xfrm>
            <a:off x="0" y="2133600"/>
            <a:ext cx="1600200" cy="1816925"/>
          </a:xfrm>
          <a:prstGeom prst="rect">
            <a:avLst/>
          </a:prstGeom>
          <a:noFill/>
        </p:spPr>
      </p:pic>
      <p:pic>
        <p:nvPicPr>
          <p:cNvPr id="30730" name="Picture 10" descr="http://farm5.static.flickr.com/4100/4868360164_4f528c8300.jpg"/>
          <p:cNvPicPr>
            <a:picLocks noChangeAspect="1" noChangeArrowheads="1"/>
          </p:cNvPicPr>
          <p:nvPr/>
        </p:nvPicPr>
        <p:blipFill>
          <a:blip r:embed="rId6" cstate="print"/>
          <a:srcRect/>
          <a:stretch>
            <a:fillRect/>
          </a:stretch>
        </p:blipFill>
        <p:spPr bwMode="auto">
          <a:xfrm>
            <a:off x="6019800" y="2819400"/>
            <a:ext cx="3124200" cy="2190750"/>
          </a:xfrm>
          <a:prstGeom prst="rect">
            <a:avLst/>
          </a:prstGeom>
          <a:noFill/>
        </p:spPr>
      </p:pic>
      <p:sp>
        <p:nvSpPr>
          <p:cNvPr id="3" name="Content Placeholder 2"/>
          <p:cNvSpPr>
            <a:spLocks noGrp="1"/>
          </p:cNvSpPr>
          <p:nvPr>
            <p:ph idx="1"/>
          </p:nvPr>
        </p:nvSpPr>
        <p:spPr>
          <a:xfrm>
            <a:off x="1219200" y="1524000"/>
            <a:ext cx="7620000" cy="4709160"/>
          </a:xfrm>
        </p:spPr>
        <p:txBody>
          <a:bodyPr/>
          <a:lstStyle/>
          <a:p>
            <a:r>
              <a:rPr lang="en-US" dirty="0" smtClean="0">
                <a:solidFill>
                  <a:schemeClr val="bg1"/>
                </a:solidFill>
              </a:rPr>
              <a:t>Corn and potatoes where a big part of their diets. Meat was a big luxury, beans and peppers </a:t>
            </a:r>
            <a:r>
              <a:rPr lang="en-US" dirty="0" smtClean="0">
                <a:solidFill>
                  <a:schemeClr val="bg1"/>
                </a:solidFill>
              </a:rPr>
              <a:t>are </a:t>
            </a:r>
            <a:r>
              <a:rPr lang="en-US" dirty="0" smtClean="0">
                <a:solidFill>
                  <a:schemeClr val="bg1"/>
                </a:solidFill>
              </a:rPr>
              <a:t>also a staple of a typical Inca persons diet</a:t>
            </a:r>
            <a:endParaRPr lang="en-US" dirty="0">
              <a:solidFill>
                <a:schemeClr val="bg1"/>
              </a:solidFill>
            </a:endParaRPr>
          </a:p>
        </p:txBody>
      </p:sp>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resource.totalwarehouse.com/files/public/00/00/00/02/87/2797.jpg"/>
          <p:cNvPicPr>
            <a:picLocks noChangeAspect="1" noChangeArrowheads="1"/>
          </p:cNvPicPr>
          <p:nvPr/>
        </p:nvPicPr>
        <p:blipFill>
          <a:blip r:embed="rId2" cstate="print"/>
          <a:srcRect l="38095" r="39048"/>
          <a:stretch>
            <a:fillRect/>
          </a:stretch>
        </p:blipFill>
        <p:spPr bwMode="auto">
          <a:xfrm rot="10800000">
            <a:off x="5334000" y="3124200"/>
            <a:ext cx="990600" cy="3733800"/>
          </a:xfrm>
          <a:prstGeom prst="rect">
            <a:avLst/>
          </a:prstGeom>
          <a:noFill/>
        </p:spPr>
      </p:pic>
      <p:pic>
        <p:nvPicPr>
          <p:cNvPr id="31748" name="Picture 4" descr="http://lastdaysoftheincas.com/wordpress/wp-content/uploads/2008/06/conquistador-on-horse-fighting-two-incas.jpg"/>
          <p:cNvPicPr>
            <a:picLocks noChangeAspect="1" noChangeArrowheads="1"/>
          </p:cNvPicPr>
          <p:nvPr/>
        </p:nvPicPr>
        <p:blipFill>
          <a:blip r:embed="rId3" cstate="print"/>
          <a:srcRect/>
          <a:stretch>
            <a:fillRect/>
          </a:stretch>
        </p:blipFill>
        <p:spPr bwMode="auto">
          <a:xfrm>
            <a:off x="6324600" y="3124200"/>
            <a:ext cx="2819400" cy="37338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28600" y="1524000"/>
            <a:ext cx="8229600" cy="2514600"/>
          </a:xfrm>
        </p:spPr>
        <p:txBody>
          <a:bodyPr>
            <a:normAutofit fontScale="92500" lnSpcReduction="20000"/>
          </a:bodyPr>
          <a:lstStyle/>
          <a:p>
            <a:r>
              <a:rPr lang="en-US" dirty="0" smtClean="0">
                <a:solidFill>
                  <a:schemeClr val="bg1">
                    <a:lumMod val="95000"/>
                    <a:lumOff val="5000"/>
                  </a:schemeClr>
                </a:solidFill>
              </a:rPr>
              <a:t>When Francisco </a:t>
            </a:r>
            <a:r>
              <a:rPr lang="en-US" dirty="0" smtClean="0">
                <a:solidFill>
                  <a:schemeClr val="bg1">
                    <a:lumMod val="95000"/>
                    <a:lumOff val="5000"/>
                  </a:schemeClr>
                </a:solidFill>
              </a:rPr>
              <a:t>Pizzaro</a:t>
            </a:r>
            <a:r>
              <a:rPr lang="en-US" dirty="0" smtClean="0">
                <a:solidFill>
                  <a:schemeClr val="bg1">
                    <a:lumMod val="95000"/>
                    <a:lumOff val="5000"/>
                  </a:schemeClr>
                </a:solidFill>
              </a:rPr>
              <a:t> came to Peru in 1532 the Inca empire didn’t stand a chance, as the conquistadors had firearms and superior weapons and armor. The last remaining Incas found refuge up in the mountains, some say there is a hidden city where the descendants of those who where forced into exile reside.</a:t>
            </a:r>
            <a:endParaRPr lang="en-US" dirty="0">
              <a:solidFill>
                <a:schemeClr val="bg1">
                  <a:lumMod val="95000"/>
                  <a:lumOff val="5000"/>
                </a:schemeClr>
              </a:solidFill>
            </a:endParaRPr>
          </a:p>
        </p:txBody>
      </p:sp>
      <p:sp>
        <p:nvSpPr>
          <p:cNvPr id="4" name="Rectangle 3"/>
          <p:cNvSpPr/>
          <p:nvPr/>
        </p:nvSpPr>
        <p:spPr>
          <a:xfrm>
            <a:off x="1295400" y="0"/>
            <a:ext cx="6553200" cy="1754326"/>
          </a:xfrm>
          <a:prstGeom prst="rect">
            <a:avLst/>
          </a:prstGeom>
          <a:noFill/>
        </p:spPr>
        <p:txBody>
          <a:bodyPr wrap="squar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FALL OF A NATION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31750" name="Picture 6" descr="http://www.ambroseantiques.com/images/guns/fpistols/rimes1.jpg"/>
          <p:cNvPicPr>
            <a:picLocks noChangeAspect="1" noChangeArrowheads="1"/>
          </p:cNvPicPr>
          <p:nvPr/>
        </p:nvPicPr>
        <p:blipFill>
          <a:blip r:embed="rId4" cstate="print"/>
          <a:srcRect/>
          <a:stretch>
            <a:fillRect/>
          </a:stretch>
        </p:blipFill>
        <p:spPr bwMode="auto">
          <a:xfrm>
            <a:off x="0" y="4572000"/>
            <a:ext cx="5334000" cy="2286000"/>
          </a:xfrm>
          <a:prstGeom prst="rect">
            <a:avLst/>
          </a:prstGeom>
          <a:noFill/>
        </p:spPr>
      </p:pic>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digitalmediafx.com/Columns/JimHill/Groove/Groove06.jpg"/>
          <p:cNvPicPr>
            <a:picLocks noChangeAspect="1" noChangeArrowheads="1"/>
          </p:cNvPicPr>
          <p:nvPr/>
        </p:nvPicPr>
        <p:blipFill>
          <a:blip r:embed="rId2" cstate="print"/>
          <a:srcRect/>
          <a:stretch>
            <a:fillRect/>
          </a:stretch>
        </p:blipFill>
        <p:spPr bwMode="auto">
          <a:xfrm>
            <a:off x="0" y="0"/>
            <a:ext cx="9127578" cy="6858000"/>
          </a:xfrm>
          <a:prstGeom prst="rect">
            <a:avLst/>
          </a:prstGeom>
          <a:noFill/>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In </a:t>
            </a:r>
            <a:r>
              <a:rPr lang="en-US" b="1" i="1" u="sng" dirty="0" smtClean="0"/>
              <a:t>The Emperor's New Groove </a:t>
            </a:r>
            <a:r>
              <a:rPr lang="en-US" dirty="0" smtClean="0"/>
              <a:t>prince </a:t>
            </a:r>
            <a:r>
              <a:rPr lang="en-US" dirty="0" smtClean="0"/>
              <a:t>Kuzco</a:t>
            </a:r>
            <a:r>
              <a:rPr lang="en-US" dirty="0" smtClean="0"/>
              <a:t> “Emperor of the Incas” lives in Cusco and plans to build his personal resort “Machu </a:t>
            </a:r>
            <a:r>
              <a:rPr lang="en-US" dirty="0" smtClean="0"/>
              <a:t>picchu</a:t>
            </a:r>
            <a:r>
              <a:rPr lang="en-US" dirty="0" smtClean="0"/>
              <a:t>” on top of </a:t>
            </a:r>
            <a:r>
              <a:rPr lang="en-US" dirty="0" smtClean="0"/>
              <a:t>Pacha’s</a:t>
            </a:r>
            <a:r>
              <a:rPr lang="en-US" dirty="0" smtClean="0"/>
              <a:t> house in the Andes Mountains.</a:t>
            </a:r>
            <a:endParaRPr lang="en-US" u="sng" dirty="0"/>
          </a:p>
        </p:txBody>
      </p:sp>
      <p:sp>
        <p:nvSpPr>
          <p:cNvPr id="4" name="Rectangle 3"/>
          <p:cNvSpPr/>
          <p:nvPr/>
        </p:nvSpPr>
        <p:spPr>
          <a:xfrm>
            <a:off x="1524000" y="381000"/>
            <a:ext cx="618630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 POP CULTURE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lstStyle/>
          <a:p>
            <a:r>
              <a:rPr lang="en-US" dirty="0" smtClean="0">
                <a:hlinkClick r:id="rId2"/>
              </a:rPr>
              <a:t>http://www.localhistories.org/inca.html</a:t>
            </a:r>
            <a:endParaRPr lang="en-US" dirty="0" smtClean="0"/>
          </a:p>
          <a:p>
            <a:r>
              <a:rPr lang="en-US" dirty="0" smtClean="0">
                <a:hlinkClick r:id="rId3"/>
              </a:rPr>
              <a:t>http://www.mnsu.edu/emuseum/prehistory/latinamerica/south/cultures/inca.html</a:t>
            </a:r>
            <a:endParaRPr lang="en-US" dirty="0" smtClean="0"/>
          </a:p>
          <a:p>
            <a:r>
              <a:rPr lang="en-US" dirty="0" smtClean="0">
                <a:hlinkClick r:id="rId4"/>
              </a:rPr>
              <a:t>http://coe.fgcu.edu/students/webb/meso/inca.htm</a:t>
            </a:r>
            <a:endParaRPr lang="en-US" dirty="0" smtClean="0"/>
          </a:p>
          <a:p>
            <a:r>
              <a:rPr lang="en-US" dirty="0" smtClean="0">
                <a:hlinkClick r:id="rId5"/>
              </a:rPr>
              <a:t>http://www.crystalinks.com/incan.html</a:t>
            </a:r>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535</TotalTime>
  <Words>382</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Slide 1</vt:lpstr>
      <vt:lpstr>Slide 2</vt:lpstr>
      <vt:lpstr>Slide 3</vt:lpstr>
      <vt:lpstr>Slide 4</vt:lpstr>
      <vt:lpstr>Slide 5</vt:lpstr>
      <vt:lpstr>Slide 6</vt:lpstr>
      <vt:lpstr>Slide 7</vt:lpstr>
      <vt:lpstr>Slide 8</vt:lpstr>
      <vt:lpstr>Bibliography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and Andrew</dc:creator>
  <cp:lastModifiedBy>John and Andrew</cp:lastModifiedBy>
  <cp:revision>51</cp:revision>
  <dcterms:created xsi:type="dcterms:W3CDTF">2011-03-13T15:39:50Z</dcterms:created>
  <dcterms:modified xsi:type="dcterms:W3CDTF">2011-03-15T02:31:17Z</dcterms:modified>
</cp:coreProperties>
</file>