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3" r:id="rId3"/>
    <p:sldId id="261" r:id="rId4"/>
    <p:sldId id="257" r:id="rId5"/>
    <p:sldId id="258" r:id="rId6"/>
    <p:sldId id="259" r:id="rId7"/>
    <p:sldId id="260" r:id="rId8"/>
    <p:sldId id="262"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5188065-DED5-4A7E-9F83-A402108743D8}" type="datetimeFigureOut">
              <a:rPr lang="en-US" smtClean="0"/>
              <a:pPr/>
              <a:t>4/19/2011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C89207CE-D102-4F68-860A-4B4C6D8B94C8}"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188065-DED5-4A7E-9F83-A402108743D8}"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188065-DED5-4A7E-9F83-A402108743D8}"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188065-DED5-4A7E-9F83-A402108743D8}"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5188065-DED5-4A7E-9F83-A402108743D8}"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C89207CE-D102-4F68-860A-4B4C6D8B94C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188065-DED5-4A7E-9F83-A402108743D8}" type="datetimeFigureOut">
              <a:rPr lang="en-US" smtClean="0"/>
              <a:pPr/>
              <a:t>4/19/2011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5188065-DED5-4A7E-9F83-A402108743D8}" type="datetimeFigureOut">
              <a:rPr lang="en-US" smtClean="0"/>
              <a:pPr/>
              <a:t>4/19/2011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5188065-DED5-4A7E-9F83-A402108743D8}" type="datetimeFigureOut">
              <a:rPr lang="en-US" smtClean="0"/>
              <a:pPr/>
              <a:t>4/19/2011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188065-DED5-4A7E-9F83-A402108743D8}" type="datetimeFigureOut">
              <a:rPr lang="en-US" smtClean="0"/>
              <a:pPr/>
              <a:t>4/19/2011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188065-DED5-4A7E-9F83-A402108743D8}" type="datetimeFigureOut">
              <a:rPr lang="en-US" smtClean="0"/>
              <a:pPr/>
              <a:t>4/19/2011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188065-DED5-4A7E-9F83-A402108743D8}" type="datetimeFigureOut">
              <a:rPr lang="en-US" smtClean="0"/>
              <a:pPr/>
              <a:t>4/19/2011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9207CE-D102-4F68-860A-4B4C6D8B94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5188065-DED5-4A7E-9F83-A402108743D8}" type="datetimeFigureOut">
              <a:rPr lang="en-US" smtClean="0"/>
              <a:pPr/>
              <a:t>4/19/2011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89207CE-D102-4F68-860A-4B4C6D8B94C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japan-guide.com/e/e2129.html" TargetMode="External"/><Relationship Id="rId2" Type="http://schemas.openxmlformats.org/officeDocument/2006/relationships/hyperlink" Target="http://www.historyonthenet.com/WW2/japan_internment_camps.htm" TargetMode="External"/><Relationship Id="rId1" Type="http://schemas.openxmlformats.org/officeDocument/2006/relationships/slideLayout" Target="../slideLayouts/slideLayout2.xml"/><Relationship Id="rId4" Type="http://schemas.openxmlformats.org/officeDocument/2006/relationships/hyperlink" Target="http://gizmodo.com/#!5407769/world-war-2-japanese-super+submarine-found-in-hawai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Rectangle 3"/>
          <p:cNvSpPr/>
          <p:nvPr/>
        </p:nvSpPr>
        <p:spPr>
          <a:xfrm>
            <a:off x="685800" y="152400"/>
            <a:ext cx="745832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Japanese in World War II</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1266" name="Picture 2" descr="http://www.milimem.com/images/AXIS040.jpg"/>
          <p:cNvPicPr>
            <a:picLocks noChangeAspect="1" noChangeArrowheads="1"/>
          </p:cNvPicPr>
          <p:nvPr/>
        </p:nvPicPr>
        <p:blipFill>
          <a:blip r:embed="rId2" cstate="print"/>
          <a:srcRect b="12556"/>
          <a:stretch>
            <a:fillRect/>
          </a:stretch>
        </p:blipFill>
        <p:spPr bwMode="auto">
          <a:xfrm>
            <a:off x="0" y="1106129"/>
            <a:ext cx="8229600" cy="5751871"/>
          </a:xfrm>
          <a:prstGeom prst="rect">
            <a:avLst/>
          </a:prstGeom>
          <a:noFill/>
        </p:spPr>
      </p:pic>
      <p:pic>
        <p:nvPicPr>
          <p:cNvPr id="11268" name="Picture 4" descr="http://1.bp.blogspot.com/-8Lt6MpNY9x4/TWJ82wqC-tI/AAAAAAAAFoU/OlEnbtv2tCo/s1600/Jap+Execution.jpg"/>
          <p:cNvPicPr>
            <a:picLocks noChangeAspect="1" noChangeArrowheads="1"/>
          </p:cNvPicPr>
          <p:nvPr/>
        </p:nvPicPr>
        <p:blipFill>
          <a:blip r:embed="rId3" cstate="print"/>
          <a:srcRect/>
          <a:stretch>
            <a:fillRect/>
          </a:stretch>
        </p:blipFill>
        <p:spPr bwMode="auto">
          <a:xfrm>
            <a:off x="6248400" y="3021948"/>
            <a:ext cx="2895600" cy="3836052"/>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pp.co.uk/online/std/images/Pearl_Harbor.jpg"/>
          <p:cNvPicPr>
            <a:picLocks noChangeAspect="1" noChangeArrowheads="1"/>
          </p:cNvPicPr>
          <p:nvPr/>
        </p:nvPicPr>
        <p:blipFill>
          <a:blip r:embed="rId2" cstate="print"/>
          <a:srcRect/>
          <a:stretch>
            <a:fillRect/>
          </a:stretch>
        </p:blipFill>
        <p:spPr bwMode="auto">
          <a:xfrm>
            <a:off x="1066800" y="4238625"/>
            <a:ext cx="3581400" cy="2619375"/>
          </a:xfrm>
          <a:prstGeom prst="rect">
            <a:avLst/>
          </a:prstGeom>
          <a:noFill/>
        </p:spPr>
      </p:pic>
      <p:pic>
        <p:nvPicPr>
          <p:cNvPr id="1030" name="Picture 6" descr="http://www.pearlharborsurvivorsonline.org/photos/USS%20Arizona%20burning.jpeg"/>
          <p:cNvPicPr>
            <a:picLocks noChangeAspect="1" noChangeArrowheads="1"/>
          </p:cNvPicPr>
          <p:nvPr/>
        </p:nvPicPr>
        <p:blipFill>
          <a:blip r:embed="rId3" cstate="print"/>
          <a:srcRect t="14545"/>
          <a:stretch>
            <a:fillRect/>
          </a:stretch>
        </p:blipFill>
        <p:spPr bwMode="auto">
          <a:xfrm>
            <a:off x="4644957" y="0"/>
            <a:ext cx="4499043" cy="2819400"/>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0" y="2148840"/>
            <a:ext cx="8229600" cy="4709160"/>
          </a:xfrm>
        </p:spPr>
        <p:txBody>
          <a:bodyPr/>
          <a:lstStyle/>
          <a:p>
            <a:r>
              <a:rPr lang="en-US" dirty="0" smtClean="0"/>
              <a:t>December 7</a:t>
            </a:r>
            <a:r>
              <a:rPr lang="en-US" baseline="30000" dirty="0" smtClean="0"/>
              <a:t>th</a:t>
            </a:r>
            <a:r>
              <a:rPr lang="en-US" dirty="0" smtClean="0"/>
              <a:t> 1941 was a bad day for the U.S. This killed or wounded 3000 Americans and almost 200 planes destroyed as you might guess we had our own means of fighting back, and they where very effective. </a:t>
            </a:r>
            <a:endParaRPr lang="en-US" dirty="0"/>
          </a:p>
        </p:txBody>
      </p:sp>
      <p:sp>
        <p:nvSpPr>
          <p:cNvPr id="4" name="Rectangle 3"/>
          <p:cNvSpPr/>
          <p:nvPr/>
        </p:nvSpPr>
        <p:spPr>
          <a:xfrm>
            <a:off x="838200" y="0"/>
            <a:ext cx="44196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PEARL HARBOR</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8" name="Picture 4" descr="http://www.solarnavigator.net/history/explorers_history/Attack_on_Pearl_Harbor_Japanese_planes_aerial_view.jpg"/>
          <p:cNvPicPr>
            <a:picLocks noChangeAspect="1" noChangeArrowheads="1"/>
          </p:cNvPicPr>
          <p:nvPr/>
        </p:nvPicPr>
        <p:blipFill>
          <a:blip r:embed="rId4" cstate="print"/>
          <a:srcRect/>
          <a:stretch>
            <a:fillRect/>
          </a:stretch>
        </p:blipFill>
        <p:spPr bwMode="auto">
          <a:xfrm>
            <a:off x="4648200" y="4267200"/>
            <a:ext cx="4495800" cy="2590800"/>
          </a:xfrm>
          <a:prstGeom prst="rect">
            <a:avLst/>
          </a:prstGeom>
          <a:noFill/>
        </p:spPr>
      </p:pic>
      <p:pic>
        <p:nvPicPr>
          <p:cNvPr id="8" name="Picture 2" descr="http://www.millionface.com/l/wp-content/uploads/2009/01/HiroshimaNagasaki/Hiroshima_Nagasaki_in_1945_1.jpg"/>
          <p:cNvPicPr>
            <a:picLocks noChangeAspect="1" noChangeArrowheads="1"/>
          </p:cNvPicPr>
          <p:nvPr/>
        </p:nvPicPr>
        <p:blipFill>
          <a:blip r:embed="rId5" cstate="print"/>
          <a:srcRect/>
          <a:stretch>
            <a:fillRect/>
          </a:stretch>
        </p:blipFill>
        <p:spPr bwMode="auto">
          <a:xfrm>
            <a:off x="0" y="0"/>
            <a:ext cx="1575922" cy="2143125"/>
          </a:xfrm>
          <a:prstGeom prst="rect">
            <a:avLst/>
          </a:prstGeom>
          <a:noFill/>
        </p:spPr>
      </p:pic>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8" name="Picture 4" descr="http://www.hmisite.com/WWII_soldier_2002.jpg"/>
          <p:cNvPicPr>
            <a:picLocks noChangeAspect="1" noChangeArrowheads="1"/>
          </p:cNvPicPr>
          <p:nvPr/>
        </p:nvPicPr>
        <p:blipFill>
          <a:blip r:embed="rId2" cstate="print"/>
          <a:srcRect/>
          <a:stretch>
            <a:fillRect/>
          </a:stretch>
        </p:blipFill>
        <p:spPr bwMode="auto">
          <a:xfrm>
            <a:off x="0" y="1447800"/>
            <a:ext cx="2628900" cy="5410200"/>
          </a:xfrm>
          <a:prstGeom prst="rect">
            <a:avLst/>
          </a:prstGeom>
          <a:noFill/>
        </p:spPr>
      </p:pic>
      <p:pic>
        <p:nvPicPr>
          <p:cNvPr id="67586" name="Picture 2" descr="http://bonbonhistory.files.wordpress.com/2010/01/seuss021.jpg"/>
          <p:cNvPicPr>
            <a:picLocks noChangeAspect="1" noChangeArrowheads="1"/>
          </p:cNvPicPr>
          <p:nvPr/>
        </p:nvPicPr>
        <p:blipFill>
          <a:blip r:embed="rId3" cstate="print"/>
          <a:srcRect/>
          <a:stretch>
            <a:fillRect/>
          </a:stretch>
        </p:blipFill>
        <p:spPr bwMode="auto">
          <a:xfrm>
            <a:off x="5562600" y="0"/>
            <a:ext cx="3259394" cy="2133600"/>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2057400" y="2057400"/>
            <a:ext cx="7086600" cy="4495800"/>
          </a:xfrm>
        </p:spPr>
        <p:txBody>
          <a:bodyPr>
            <a:normAutofit/>
          </a:bodyPr>
          <a:lstStyle/>
          <a:p>
            <a:r>
              <a:rPr lang="en-US" dirty="0" smtClean="0">
                <a:solidFill>
                  <a:schemeClr val="bg1"/>
                </a:solidFill>
              </a:rPr>
              <a:t>Bet you </a:t>
            </a:r>
            <a:r>
              <a:rPr lang="en-US" dirty="0" smtClean="0">
                <a:solidFill>
                  <a:schemeClr val="bg1"/>
                </a:solidFill>
              </a:rPr>
              <a:t>didn’t think even Dr. Seuss was racist too. Americans got mad, they didn’t need a </a:t>
            </a:r>
            <a:r>
              <a:rPr lang="en-US" dirty="0" smtClean="0">
                <a:solidFill>
                  <a:schemeClr val="bg1"/>
                </a:solidFill>
              </a:rPr>
              <a:t>draft, </a:t>
            </a:r>
            <a:r>
              <a:rPr lang="en-US" dirty="0" smtClean="0">
                <a:solidFill>
                  <a:schemeClr val="bg1"/>
                </a:solidFill>
              </a:rPr>
              <a:t>just about every able bodied man </a:t>
            </a:r>
            <a:r>
              <a:rPr lang="en-US" dirty="0" smtClean="0">
                <a:solidFill>
                  <a:schemeClr val="bg1"/>
                </a:solidFill>
              </a:rPr>
              <a:t>fought, </a:t>
            </a:r>
            <a:r>
              <a:rPr lang="en-US" dirty="0" smtClean="0">
                <a:solidFill>
                  <a:schemeClr val="bg1"/>
                </a:solidFill>
              </a:rPr>
              <a:t>and in general we beat them down. </a:t>
            </a:r>
          </a:p>
          <a:p>
            <a:r>
              <a:rPr lang="en-US" dirty="0" smtClean="0">
                <a:solidFill>
                  <a:schemeClr val="bg1"/>
                </a:solidFill>
              </a:rPr>
              <a:t>Right after December 7</a:t>
            </a:r>
            <a:r>
              <a:rPr lang="en-US" baseline="30000" dirty="0" smtClean="0">
                <a:solidFill>
                  <a:schemeClr val="bg1"/>
                </a:solidFill>
              </a:rPr>
              <a:t>th</a:t>
            </a:r>
            <a:r>
              <a:rPr lang="en-US" dirty="0" smtClean="0">
                <a:solidFill>
                  <a:schemeClr val="bg1"/>
                </a:solidFill>
              </a:rPr>
              <a:t> 1941 an admiral said “I think we have just woken a sleeping giant”. I guess that guy wasn’t too far away from the truth</a:t>
            </a:r>
            <a:r>
              <a:rPr lang="en-US" dirty="0" smtClean="0">
                <a:solidFill>
                  <a:schemeClr val="bg1"/>
                </a:solidFill>
              </a:rPr>
              <a:t>. </a:t>
            </a:r>
            <a:endParaRPr lang="en-US" dirty="0">
              <a:solidFill>
                <a:schemeClr val="bg1"/>
              </a:solidFill>
            </a:endParaRPr>
          </a:p>
        </p:txBody>
      </p:sp>
      <p:sp>
        <p:nvSpPr>
          <p:cNvPr id="5" name="Rectangle 4"/>
          <p:cNvSpPr/>
          <p:nvPr/>
        </p:nvSpPr>
        <p:spPr>
          <a:xfrm>
            <a:off x="0" y="0"/>
            <a:ext cx="6361667"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American pride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chinaburmaindiawwii.devhub.com/img/upload/mackrell-still1_485924b.jpg"/>
          <p:cNvPicPr>
            <a:picLocks noChangeAspect="1" noChangeArrowheads="1"/>
          </p:cNvPicPr>
          <p:nvPr/>
        </p:nvPicPr>
        <p:blipFill>
          <a:blip r:embed="rId2" cstate="print"/>
          <a:srcRect/>
          <a:stretch>
            <a:fillRect/>
          </a:stretch>
        </p:blipFill>
        <p:spPr bwMode="auto">
          <a:xfrm>
            <a:off x="3171825" y="2085975"/>
            <a:ext cx="5972175" cy="4772025"/>
          </a:xfrm>
          <a:prstGeom prst="rect">
            <a:avLst/>
          </a:prstGeom>
          <a:noFill/>
        </p:spPr>
      </p:pic>
      <p:pic>
        <p:nvPicPr>
          <p:cNvPr id="38916" name="Picture 4" descr="http://www.burmalibrary.org/docskaren/Karen%20Heritage%20Web/images/seaJap-i-Burma-June-14-42.gif"/>
          <p:cNvPicPr>
            <a:picLocks noChangeAspect="1" noChangeArrowheads="1"/>
          </p:cNvPicPr>
          <p:nvPr/>
        </p:nvPicPr>
        <p:blipFill>
          <a:blip r:embed="rId3" cstate="print"/>
          <a:srcRect/>
          <a:stretch>
            <a:fillRect/>
          </a:stretch>
        </p:blipFill>
        <p:spPr bwMode="auto">
          <a:xfrm>
            <a:off x="0" y="3733800"/>
            <a:ext cx="4953000" cy="3124200"/>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solidFill>
                  <a:srgbClr val="C00000"/>
                </a:solidFill>
              </a:rPr>
              <a:t>The occupation lasted from 1942 to 1945</a:t>
            </a:r>
          </a:p>
          <a:p>
            <a:r>
              <a:rPr lang="en-US" dirty="0" smtClean="0">
                <a:solidFill>
                  <a:srgbClr val="C00000"/>
                </a:solidFill>
              </a:rPr>
              <a:t>The Japanese did this for several reasons; Burma was a very easy country to take over, they had a vital supply of rubber which is key to military success and finally, some Burmese where desperate for protection one way or another.</a:t>
            </a:r>
            <a:endParaRPr lang="en-US" dirty="0">
              <a:solidFill>
                <a:srgbClr val="C00000"/>
              </a:solidFill>
            </a:endParaRPr>
          </a:p>
        </p:txBody>
      </p:sp>
      <p:sp>
        <p:nvSpPr>
          <p:cNvPr id="4" name="Rectangle 3"/>
          <p:cNvSpPr/>
          <p:nvPr/>
        </p:nvSpPr>
        <p:spPr>
          <a:xfrm>
            <a:off x="1600200" y="381000"/>
            <a:ext cx="550432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Invasion of Burma</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4" name="Picture 8" descr="http://bladefinder.com:50000/images/mms/wwii_handmade_sm.jpg"/>
          <p:cNvPicPr>
            <a:picLocks noChangeAspect="1" noChangeArrowheads="1"/>
          </p:cNvPicPr>
          <p:nvPr/>
        </p:nvPicPr>
        <p:blipFill>
          <a:blip r:embed="rId2" cstate="print"/>
          <a:srcRect/>
          <a:stretch>
            <a:fillRect/>
          </a:stretch>
        </p:blipFill>
        <p:spPr bwMode="auto">
          <a:xfrm>
            <a:off x="0" y="3810000"/>
            <a:ext cx="6572250" cy="3048000"/>
          </a:xfrm>
          <a:prstGeom prst="rect">
            <a:avLst/>
          </a:prstGeom>
          <a:noFill/>
        </p:spPr>
      </p:pic>
      <p:pic>
        <p:nvPicPr>
          <p:cNvPr id="39942" name="Picture 6" descr="http://www.militaryfactory.com/smallarms/imgs/m1-thompson-tommygun.jpg"/>
          <p:cNvPicPr>
            <a:picLocks noChangeAspect="1" noChangeArrowheads="1"/>
          </p:cNvPicPr>
          <p:nvPr/>
        </p:nvPicPr>
        <p:blipFill>
          <a:blip r:embed="rId3" cstate="print"/>
          <a:srcRect l="1105" t="33735" r="2762" b="26104"/>
          <a:stretch>
            <a:fillRect/>
          </a:stretch>
        </p:blipFill>
        <p:spPr bwMode="auto">
          <a:xfrm>
            <a:off x="2514600" y="0"/>
            <a:ext cx="6629400" cy="1905000"/>
          </a:xfrm>
          <a:prstGeom prst="rect">
            <a:avLst/>
          </a:prstGeom>
          <a:noFill/>
        </p:spPr>
      </p:pic>
      <p:pic>
        <p:nvPicPr>
          <p:cNvPr id="39940" name="Picture 4" descr="http://www.wwiireplicamovieguns.com/store/images/tanaka_arisaka_type99_3store_0706_46a.jpg"/>
          <p:cNvPicPr>
            <a:picLocks noChangeAspect="1" noChangeArrowheads="1"/>
          </p:cNvPicPr>
          <p:nvPr/>
        </p:nvPicPr>
        <p:blipFill>
          <a:blip r:embed="rId4" cstate="print"/>
          <a:srcRect/>
          <a:stretch>
            <a:fillRect/>
          </a:stretch>
        </p:blipFill>
        <p:spPr bwMode="auto">
          <a:xfrm>
            <a:off x="6581775" y="4191000"/>
            <a:ext cx="2562225" cy="2667000"/>
          </a:xfrm>
          <a:prstGeom prst="rect">
            <a:avLst/>
          </a:prstGeom>
          <a:noFill/>
        </p:spPr>
      </p:pic>
      <p:sp>
        <p:nvSpPr>
          <p:cNvPr id="3" name="Title 2"/>
          <p:cNvSpPr>
            <a:spLocks noGrp="1"/>
          </p:cNvSpPr>
          <p:nvPr>
            <p:ph type="title"/>
          </p:nvPr>
        </p:nvSpPr>
        <p:spPr/>
        <p:txBody>
          <a:bodyPr/>
          <a:lstStyle/>
          <a:p>
            <a:endParaRPr lang="en-US" dirty="0"/>
          </a:p>
        </p:txBody>
      </p:sp>
      <p:sp>
        <p:nvSpPr>
          <p:cNvPr id="2" name="Content Placeholder 1"/>
          <p:cNvSpPr>
            <a:spLocks noGrp="1"/>
          </p:cNvSpPr>
          <p:nvPr>
            <p:ph idx="1"/>
          </p:nvPr>
        </p:nvSpPr>
        <p:spPr>
          <a:xfrm>
            <a:off x="457200" y="1447800"/>
            <a:ext cx="8229600" cy="4525963"/>
          </a:xfrm>
        </p:spPr>
        <p:txBody>
          <a:bodyPr>
            <a:normAutofit/>
          </a:bodyPr>
          <a:lstStyle/>
          <a:p>
            <a:r>
              <a:rPr lang="en-US" sz="2400" dirty="0" smtClean="0">
                <a:solidFill>
                  <a:srgbClr val="FF0000"/>
                </a:solidFill>
              </a:rPr>
              <a:t>It is a well known fact that the Japanese had the worst weapons of the war. Keep in mind we stopped shipping scrap metal to them so they where set back. </a:t>
            </a:r>
            <a:r>
              <a:rPr lang="en-US" sz="2400" dirty="0" err="1" smtClean="0">
                <a:solidFill>
                  <a:srgbClr val="FF0000"/>
                </a:solidFill>
              </a:rPr>
              <a:t>Arisaka</a:t>
            </a:r>
            <a:r>
              <a:rPr lang="en-US" sz="2400" dirty="0" smtClean="0">
                <a:solidFill>
                  <a:srgbClr val="FF0000"/>
                </a:solidFill>
              </a:rPr>
              <a:t> rifles like the one right here where a bolt rifle while we where using Tommy guns, they didn’t have a chance.</a:t>
            </a:r>
          </a:p>
          <a:p>
            <a:r>
              <a:rPr lang="en-US" sz="2400" dirty="0" smtClean="0">
                <a:solidFill>
                  <a:srgbClr val="FF0000"/>
                </a:solidFill>
              </a:rPr>
              <a:t>A sword like this is an imperial officer’s and is far from the quality ones made back in the era of the samurai.</a:t>
            </a:r>
            <a:endParaRPr lang="en-US" sz="2400" dirty="0">
              <a:solidFill>
                <a:srgbClr val="FF0000"/>
              </a:solidFill>
            </a:endParaRPr>
          </a:p>
        </p:txBody>
      </p:sp>
      <p:sp>
        <p:nvSpPr>
          <p:cNvPr id="4" name="Rectangle 3"/>
          <p:cNvSpPr/>
          <p:nvPr/>
        </p:nvSpPr>
        <p:spPr>
          <a:xfrm>
            <a:off x="228600" y="381000"/>
            <a:ext cx="3437159"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WEAPONS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39938" name="AutoShape 2" descr="http://www.modelsource65.com/files/Firearms/Arisaka_2.JPG"/>
          <p:cNvSpPr>
            <a:spLocks noChangeAspect="1" noChangeArrowheads="1"/>
          </p:cNvSpPr>
          <p:nvPr/>
        </p:nvSpPr>
        <p:spPr bwMode="auto">
          <a:xfrm>
            <a:off x="0" y="-228600"/>
            <a:ext cx="23955375" cy="3981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6" name="Picture 6" descr="http://upload.wikimedia.org/wikipedia/commons/9/9c/CV09_Essex_USG-80-G-273032-.jpg"/>
          <p:cNvPicPr>
            <a:picLocks noChangeAspect="1" noChangeArrowheads="1"/>
          </p:cNvPicPr>
          <p:nvPr/>
        </p:nvPicPr>
        <p:blipFill>
          <a:blip r:embed="rId2" cstate="print"/>
          <a:srcRect/>
          <a:stretch>
            <a:fillRect/>
          </a:stretch>
        </p:blipFill>
        <p:spPr bwMode="auto">
          <a:xfrm>
            <a:off x="2057400" y="3441700"/>
            <a:ext cx="4351225" cy="3416300"/>
          </a:xfrm>
          <a:prstGeom prst="rect">
            <a:avLst/>
          </a:prstGeom>
          <a:noFill/>
        </p:spPr>
      </p:pic>
      <p:pic>
        <p:nvPicPr>
          <p:cNvPr id="40964" name="Picture 4" descr="http://upload.wikimedia.org/wikipedia/commons/4/45/Ensign_Kiyoshi_Ogawa_hit_Bunker_Hill_%28new%29.png"/>
          <p:cNvPicPr>
            <a:picLocks noChangeAspect="1" noChangeArrowheads="1"/>
          </p:cNvPicPr>
          <p:nvPr/>
        </p:nvPicPr>
        <p:blipFill>
          <a:blip r:embed="rId3" cstate="print"/>
          <a:srcRect/>
          <a:stretch>
            <a:fillRect/>
          </a:stretch>
        </p:blipFill>
        <p:spPr bwMode="auto">
          <a:xfrm>
            <a:off x="6324600" y="2816861"/>
            <a:ext cx="2819400" cy="4041140"/>
          </a:xfrm>
          <a:prstGeom prst="rect">
            <a:avLst/>
          </a:prstGeom>
          <a:noFill/>
        </p:spPr>
      </p:pic>
      <p:pic>
        <p:nvPicPr>
          <p:cNvPr id="40962" name="Picture 2" descr="http://upload.wikimedia.org/wikipedia/commons/0/09/Arima_Masafumi.jpg"/>
          <p:cNvPicPr>
            <a:picLocks noChangeAspect="1" noChangeArrowheads="1"/>
          </p:cNvPicPr>
          <p:nvPr/>
        </p:nvPicPr>
        <p:blipFill>
          <a:blip r:embed="rId4" cstate="print"/>
          <a:srcRect/>
          <a:stretch>
            <a:fillRect/>
          </a:stretch>
        </p:blipFill>
        <p:spPr bwMode="auto">
          <a:xfrm>
            <a:off x="0" y="4000500"/>
            <a:ext cx="2209800" cy="2857500"/>
          </a:xfrm>
          <a:prstGeom prst="rect">
            <a:avLst/>
          </a:prstGeom>
          <a:noFill/>
        </p:spPr>
      </p:pic>
      <p:sp>
        <p:nvSpPr>
          <p:cNvPr id="3" name="Title 2"/>
          <p:cNvSpPr>
            <a:spLocks noGrp="1"/>
          </p:cNvSpPr>
          <p:nvPr>
            <p:ph type="title"/>
          </p:nvPr>
        </p:nvSpPr>
        <p:spPr/>
        <p:txBody>
          <a:bodyPr/>
          <a:lstStyle/>
          <a:p>
            <a:endParaRPr lang="en-US" dirty="0"/>
          </a:p>
        </p:txBody>
      </p:sp>
      <p:sp>
        <p:nvSpPr>
          <p:cNvPr id="2" name="Content Placeholder 1"/>
          <p:cNvSpPr>
            <a:spLocks noGrp="1"/>
          </p:cNvSpPr>
          <p:nvPr>
            <p:ph idx="1"/>
          </p:nvPr>
        </p:nvSpPr>
        <p:spPr/>
        <p:txBody>
          <a:bodyPr/>
          <a:lstStyle/>
          <a:p>
            <a:r>
              <a:rPr lang="en-US" dirty="0" smtClean="0">
                <a:solidFill>
                  <a:srgbClr val="C00000"/>
                </a:solidFill>
              </a:rPr>
              <a:t>Kamikaze is where a pilot loads his plane with explosives and then commits suicide by crashing them into ships out at sea. One general said to his men “you’re all expendable, honor your family and your nation”. They ate the last meal and into the valley of the shadow of death rode the 600 or in this case about 150. </a:t>
            </a:r>
            <a:endParaRPr lang="en-US" dirty="0">
              <a:solidFill>
                <a:srgbClr val="C00000"/>
              </a:solidFill>
            </a:endParaRPr>
          </a:p>
        </p:txBody>
      </p:sp>
      <p:sp>
        <p:nvSpPr>
          <p:cNvPr id="5" name="Rectangle 4"/>
          <p:cNvSpPr/>
          <p:nvPr/>
        </p:nvSpPr>
        <p:spPr>
          <a:xfrm>
            <a:off x="0" y="0"/>
            <a:ext cx="9208705" cy="175432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INTO THE VALLEY OF THE SHADOW OF DEATH</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6" name="Picture 6" descr="http://www.darkworks.org/jap11.jpg"/>
          <p:cNvPicPr>
            <a:picLocks noChangeAspect="1" noChangeArrowheads="1"/>
          </p:cNvPicPr>
          <p:nvPr/>
        </p:nvPicPr>
        <p:blipFill>
          <a:blip r:embed="rId2" cstate="print"/>
          <a:srcRect l="5177" t="9412" b="15294"/>
          <a:stretch>
            <a:fillRect/>
          </a:stretch>
        </p:blipFill>
        <p:spPr bwMode="auto">
          <a:xfrm>
            <a:off x="2514600" y="2590800"/>
            <a:ext cx="6629400" cy="4267200"/>
          </a:xfrm>
          <a:prstGeom prst="rect">
            <a:avLst/>
          </a:prstGeom>
          <a:noFill/>
        </p:spPr>
      </p:pic>
      <p:pic>
        <p:nvPicPr>
          <p:cNvPr id="66562" name="Picture 2" descr="http://www.cnac.org/emilscott/pic21.jpg"/>
          <p:cNvPicPr>
            <a:picLocks noChangeAspect="1" noChangeArrowheads="1"/>
          </p:cNvPicPr>
          <p:nvPr/>
        </p:nvPicPr>
        <p:blipFill>
          <a:blip r:embed="rId3" cstate="print"/>
          <a:srcRect/>
          <a:stretch>
            <a:fillRect/>
          </a:stretch>
        </p:blipFill>
        <p:spPr bwMode="auto">
          <a:xfrm>
            <a:off x="0" y="3533775"/>
            <a:ext cx="3133725" cy="3324225"/>
          </a:xfrm>
          <a:prstGeom prst="rect">
            <a:avLst/>
          </a:prstGeom>
          <a:noFill/>
        </p:spPr>
      </p:pic>
      <p:pic>
        <p:nvPicPr>
          <p:cNvPr id="66564" name="Picture 4" descr="http://www.forties.net/POW_japan__navy.jpg"/>
          <p:cNvPicPr>
            <a:picLocks noChangeAspect="1" noChangeArrowheads="1"/>
          </p:cNvPicPr>
          <p:nvPr/>
        </p:nvPicPr>
        <p:blipFill>
          <a:blip r:embed="rId4" cstate="print"/>
          <a:srcRect/>
          <a:stretch>
            <a:fillRect/>
          </a:stretch>
        </p:blipFill>
        <p:spPr bwMode="auto">
          <a:xfrm>
            <a:off x="0" y="0"/>
            <a:ext cx="1828800" cy="2314937"/>
          </a:xfrm>
          <a:prstGeom prst="rect">
            <a:avLst/>
          </a:prstGeom>
          <a:noFill/>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solidFill>
                  <a:srgbClr val="FFC000"/>
                </a:solidFill>
              </a:rPr>
              <a:t>Prisoners of war would be beaten and given rations barely big enough to get by, sometimes not even that.</a:t>
            </a:r>
          </a:p>
          <a:p>
            <a:r>
              <a:rPr lang="en-US" dirty="0" smtClean="0">
                <a:solidFill>
                  <a:srgbClr val="FFC000"/>
                </a:solidFill>
              </a:rPr>
              <a:t>Some who tried to escape would be </a:t>
            </a:r>
            <a:r>
              <a:rPr lang="en-US" dirty="0" err="1" smtClean="0">
                <a:solidFill>
                  <a:srgbClr val="FFC000"/>
                </a:solidFill>
              </a:rPr>
              <a:t>ezecuted</a:t>
            </a:r>
            <a:r>
              <a:rPr lang="en-US" dirty="0" smtClean="0">
                <a:solidFill>
                  <a:srgbClr val="FFC000"/>
                </a:solidFill>
              </a:rPr>
              <a:t> or just to prove a point to the rest of the prisoners</a:t>
            </a:r>
            <a:endParaRPr lang="en-US" dirty="0">
              <a:solidFill>
                <a:srgbClr val="FFC000"/>
              </a:solidFill>
            </a:endParaRPr>
          </a:p>
        </p:txBody>
      </p:sp>
      <p:sp>
        <p:nvSpPr>
          <p:cNvPr id="4" name="Rectangle 3"/>
          <p:cNvSpPr/>
          <p:nvPr/>
        </p:nvSpPr>
        <p:spPr>
          <a:xfrm>
            <a:off x="3352800" y="0"/>
            <a:ext cx="187743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POW</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emol.org/film/archives/flagsofourfathers/FL-016mid.jpg"/>
          <p:cNvPicPr>
            <a:picLocks noChangeAspect="1" noChangeArrowheads="1"/>
          </p:cNvPicPr>
          <p:nvPr/>
        </p:nvPicPr>
        <p:blipFill>
          <a:blip r:embed="rId2" cstate="print"/>
          <a:srcRect/>
          <a:stretch>
            <a:fillRect/>
          </a:stretch>
        </p:blipFill>
        <p:spPr bwMode="auto">
          <a:xfrm>
            <a:off x="3048000" y="0"/>
            <a:ext cx="6096000" cy="4876800"/>
          </a:xfrm>
          <a:prstGeom prst="rect">
            <a:avLst/>
          </a:prstGeom>
          <a:noFill/>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solidFill>
                  <a:schemeClr val="bg1"/>
                </a:solidFill>
              </a:rPr>
              <a:t>After the 2 atomic bombs, the Japanese realized the war was in vain. They finally surrendered on the USS Missouri and the war was over, we had won finally.</a:t>
            </a:r>
            <a:endParaRPr lang="en-US" dirty="0">
              <a:solidFill>
                <a:schemeClr val="bg1"/>
              </a:solidFill>
            </a:endParaRPr>
          </a:p>
        </p:txBody>
      </p:sp>
      <p:sp>
        <p:nvSpPr>
          <p:cNvPr id="4" name="Rectangle 3"/>
          <p:cNvSpPr/>
          <p:nvPr/>
        </p:nvSpPr>
        <p:spPr>
          <a:xfrm>
            <a:off x="0" y="0"/>
            <a:ext cx="322396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Downfall</a:t>
            </a:r>
            <a:endParaRPr lang="en-US" sz="5400" b="1" cap="none" spc="0" dirty="0">
              <a:ln w="50800"/>
              <a:solidFill>
                <a:schemeClr val="bg1">
                  <a:shade val="50000"/>
                </a:schemeClr>
              </a:solidFill>
              <a:effectLst/>
            </a:endParaRPr>
          </a:p>
        </p:txBody>
      </p:sp>
      <p:pic>
        <p:nvPicPr>
          <p:cNvPr id="3074" name="Picture 2" descr="http://www.history.navy.mil/photos/images/g330000/g332701.jpg"/>
          <p:cNvPicPr>
            <a:picLocks noChangeAspect="1" noChangeArrowheads="1"/>
          </p:cNvPicPr>
          <p:nvPr/>
        </p:nvPicPr>
        <p:blipFill>
          <a:blip r:embed="rId3" cstate="print"/>
          <a:srcRect b="5041"/>
          <a:stretch>
            <a:fillRect/>
          </a:stretch>
        </p:blipFill>
        <p:spPr bwMode="auto">
          <a:xfrm>
            <a:off x="0" y="3610644"/>
            <a:ext cx="4114800" cy="3247356"/>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www.historyonthenet.com/WW2/japan_internment_camps.htm</a:t>
            </a:r>
            <a:endParaRPr lang="en-US" dirty="0" smtClean="0"/>
          </a:p>
          <a:p>
            <a:r>
              <a:rPr lang="en-US" dirty="0" smtClean="0">
                <a:hlinkClick r:id="rId3"/>
              </a:rPr>
              <a:t>http://</a:t>
            </a:r>
            <a:r>
              <a:rPr lang="en-US" dirty="0" smtClean="0">
                <a:hlinkClick r:id="rId3"/>
              </a:rPr>
              <a:t>www.japan-guide.com/e/e2129.html</a:t>
            </a:r>
            <a:endParaRPr lang="en-US" dirty="0" smtClean="0"/>
          </a:p>
          <a:p>
            <a:r>
              <a:rPr lang="en-US" dirty="0" smtClean="0">
                <a:hlinkClick r:id="rId4"/>
              </a:rPr>
              <a:t>http://gizmodo.com/#!</a:t>
            </a:r>
            <a:r>
              <a:rPr lang="en-US" dirty="0" smtClean="0">
                <a:hlinkClick r:id="rId4"/>
              </a:rPr>
              <a:t>5407769/world-war-2-japanese-super+submarine-found-in-hawaii</a:t>
            </a:r>
            <a:endParaRPr lang="en-US" dirty="0" smtClean="0"/>
          </a:p>
          <a:p>
            <a:r>
              <a:rPr lang="en-US" dirty="0" smtClean="0"/>
              <a:t>http://</a:t>
            </a:r>
            <a:r>
              <a:rPr lang="en-US" dirty="0" smtClean="0"/>
              <a:t>www.historyofwaronline.com/WW2-4.html </a:t>
            </a:r>
          </a:p>
        </p:txBody>
      </p:sp>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480</TotalTime>
  <Words>420</Words>
  <Application>Microsoft Office PowerPoint</Application>
  <PresentationFormat>On-screen Show (4:3)</PresentationFormat>
  <Paragraphs>24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Slide 1</vt:lpstr>
      <vt:lpstr>Slide 2</vt:lpstr>
      <vt:lpstr>Slide 3</vt:lpstr>
      <vt:lpstr>Slide 4</vt:lpstr>
      <vt:lpstr>Slide 5</vt:lpstr>
      <vt:lpstr>Slide 6</vt:lpstr>
      <vt:lpstr>Slide 7</vt:lpstr>
      <vt:lpstr>Slide 8</vt:lpstr>
      <vt:lpstr>BIBLIOGRAPHY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and Andrew</dc:creator>
  <cp:lastModifiedBy>John and Andrew</cp:lastModifiedBy>
  <cp:revision>29</cp:revision>
  <dcterms:created xsi:type="dcterms:W3CDTF">2011-04-18T22:14:32Z</dcterms:created>
  <dcterms:modified xsi:type="dcterms:W3CDTF">2011-04-20T00:39:40Z</dcterms:modified>
</cp:coreProperties>
</file>