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4" r:id="rId9"/>
    <p:sldId id="263" r:id="rId10"/>
    <p:sldId id="265" r:id="rId11"/>
    <p:sldId id="266" r:id="rId12"/>
    <p:sldId id="268" r:id="rId13"/>
    <p:sldId id="267" r:id="rId14"/>
    <p:sldId id="269" r:id="rId15"/>
    <p:sldId id="270" r:id="rId16"/>
    <p:sldId id="272" r:id="rId17"/>
    <p:sldId id="273" r:id="rId18"/>
    <p:sldId id="276" r:id="rId19"/>
    <p:sldId id="275" r:id="rId20"/>
    <p:sldId id="271" r:id="rId21"/>
    <p:sldId id="277"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CC"/>
    <a:srgbClr val="FFFF00"/>
    <a:srgbClr val="E44A0C"/>
    <a:srgbClr val="FFFF66"/>
    <a:srgbClr val="00FF00"/>
    <a:srgbClr val="CCFFFF"/>
    <a:srgbClr val="9CA4EE"/>
    <a:srgbClr val="FFE7E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85" autoAdjust="0"/>
    <p:restoredTop sz="94660"/>
  </p:normalViewPr>
  <p:slideViewPr>
    <p:cSldViewPr>
      <p:cViewPr varScale="1">
        <p:scale>
          <a:sx n="74" d="100"/>
          <a:sy n="74" d="100"/>
        </p:scale>
        <p:origin x="-105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D3BD5E6A-DF70-4EFD-BBE1-294477DF731C}" type="datetimeFigureOut">
              <a:rPr lang="en-US"/>
              <a:pPr/>
              <a:t>4/20/2011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148AFA26-5081-483A-BA36-59143E156CBF}"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ＭＳ Ｐゴシック" pitchFamily="34" charset="-128"/>
        <a:cs typeface="+mn-cs"/>
      </a:defRPr>
    </a:lvl1pPr>
    <a:lvl2pPr marL="457200" algn="l" rtl="0" fontAlgn="base">
      <a:spcBef>
        <a:spcPct val="30000"/>
      </a:spcBef>
      <a:spcAft>
        <a:spcPct val="0"/>
      </a:spcAft>
      <a:defRPr sz="1200" kern="1200">
        <a:solidFill>
          <a:schemeClr val="tx1"/>
        </a:solidFill>
        <a:latin typeface="+mn-lt"/>
        <a:ea typeface="ＭＳ Ｐゴシック" pitchFamily="34" charset="-128"/>
        <a:cs typeface="+mn-cs"/>
      </a:defRPr>
    </a:lvl2pPr>
    <a:lvl3pPr marL="914400" algn="l" rtl="0" fontAlgn="base">
      <a:spcBef>
        <a:spcPct val="30000"/>
      </a:spcBef>
      <a:spcAft>
        <a:spcPct val="0"/>
      </a:spcAft>
      <a:defRPr sz="1200" kern="1200">
        <a:solidFill>
          <a:schemeClr val="tx1"/>
        </a:solidFill>
        <a:latin typeface="+mn-lt"/>
        <a:ea typeface="ＭＳ Ｐゴシック" pitchFamily="34" charset="-128"/>
        <a:cs typeface="+mn-cs"/>
      </a:defRPr>
    </a:lvl3pPr>
    <a:lvl4pPr marL="1371600" algn="l" rtl="0" fontAlgn="base">
      <a:spcBef>
        <a:spcPct val="30000"/>
      </a:spcBef>
      <a:spcAft>
        <a:spcPct val="0"/>
      </a:spcAft>
      <a:defRPr sz="1200" kern="1200">
        <a:solidFill>
          <a:schemeClr val="tx1"/>
        </a:solidFill>
        <a:latin typeface="+mn-lt"/>
        <a:ea typeface="ＭＳ Ｐゴシック" pitchFamily="34" charset="-128"/>
        <a:cs typeface="+mn-cs"/>
      </a:defRPr>
    </a:lvl4pPr>
    <a:lvl5pPr marL="1828800" algn="l" rtl="0" fontAlgn="base">
      <a:spcBef>
        <a:spcPct val="30000"/>
      </a:spcBef>
      <a:spcAft>
        <a:spcPct val="0"/>
      </a:spcAft>
      <a:defRPr sz="1200" kern="1200">
        <a:solidFill>
          <a:schemeClr val="tx1"/>
        </a:solidFill>
        <a:latin typeface="+mn-lt"/>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a:lstStyle/>
          <a:p>
            <a:pPr>
              <a:spcBef>
                <a:spcPct val="0"/>
              </a:spcBef>
            </a:pPr>
            <a:r>
              <a:rPr lang="en-US" smtClean="0"/>
              <a:t>b</a:t>
            </a:r>
          </a:p>
        </p:txBody>
      </p:sp>
      <p:sp>
        <p:nvSpPr>
          <p:cNvPr id="21507" name="Slide Number Placeholder 3"/>
          <p:cNvSpPr>
            <a:spLocks noGrp="1"/>
          </p:cNvSpPr>
          <p:nvPr>
            <p:ph type="sldNum" sz="quarter" idx="5"/>
          </p:nvPr>
        </p:nvSpPr>
        <p:spPr bwMode="auto">
          <a:noFill/>
          <a:ln>
            <a:miter lim="800000"/>
            <a:headEnd/>
            <a:tailEnd/>
          </a:ln>
        </p:spPr>
        <p:txBody>
          <a:bodyPr/>
          <a:lstStyle/>
          <a:p>
            <a:fld id="{3A121BEE-70BA-48C2-8F51-6F8EA21BD545}" type="slidenum">
              <a:rPr lang="en-US"/>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B8856A37-8024-42FF-9C35-F6829DFE1011}" type="datetimeFigureOut">
              <a:rPr lang="en-US"/>
              <a:pPr/>
              <a:t>4/20/2011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83657A6-9C9F-4226-8DAC-0124D90BD41D}"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8374E27F-93B1-4EC7-9995-D7F62BE0C1C9}" type="datetimeFigureOut">
              <a:rPr lang="en-US"/>
              <a:pPr/>
              <a:t>4/20/2011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A460C4C-71AA-4424-B190-C83030F3A66B}"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3487FAE-FA6E-4EBC-8F03-B16E21F4075E}" type="datetimeFigureOut">
              <a:rPr lang="en-US"/>
              <a:pPr/>
              <a:t>4/20/2011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786DB48-4FF9-42CC-A011-69A9CC7D9835}"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2881382F-2F4B-499D-A420-CA27062F81B9}" type="datetimeFigureOut">
              <a:rPr lang="en-US"/>
              <a:pPr/>
              <a:t>4/20/2011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21C4344-ADBB-4F42-95A7-6FDF8BF875D2}"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6B7CBFBD-B690-4E57-8F21-16973F059188}" type="datetimeFigureOut">
              <a:rPr lang="en-US"/>
              <a:pPr/>
              <a:t>4/20/2011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F7A7761-3B36-4797-BEAC-057C5517E98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396997CA-23AC-49E7-8EEA-DF5BED720899}" type="datetimeFigureOut">
              <a:rPr lang="en-US"/>
              <a:pPr/>
              <a:t>4/20/2011</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0CFFA6A-CCB3-4311-A22B-973C4D1548A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0C2EECAE-6506-484E-B0F0-9B5133D92075}" type="datetimeFigureOut">
              <a:rPr lang="en-US"/>
              <a:pPr/>
              <a:t>4/20/2011</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3A3705F4-121C-4543-9ADC-A90B8C5F00ED}"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90BBD04B-A182-40A4-A1EE-D81342BEA070}" type="datetimeFigureOut">
              <a:rPr lang="en-US"/>
              <a:pPr/>
              <a:t>4/20/2011</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8206D4E1-78EA-43DD-BDC9-A05927B6CB2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A4C2DFCD-E299-489A-96E3-09205D5A48A1}" type="datetimeFigureOut">
              <a:rPr lang="en-US"/>
              <a:pPr/>
              <a:t>4/20/2011</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E1B9B305-27D7-48C9-9AF4-A7BBC57901DE}"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E07B1096-5738-4821-9402-DBB8EC525B92}" type="datetimeFigureOut">
              <a:rPr lang="en-US"/>
              <a:pPr/>
              <a:t>4/20/2011</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F381FCF3-675A-4D90-BEF7-94B49C96E06E}"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2AEF2FAD-0721-4983-929D-5FD77DF7B15E}" type="datetimeFigureOut">
              <a:rPr lang="en-US"/>
              <a:pPr/>
              <a:t>4/20/2011</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23AEA0F4-D4B9-48C8-9160-9FE56D31BA8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DFB39B61-952F-4F4C-9335-FE319B63FE6B}" type="datetimeFigureOut">
              <a:rPr lang="en-US"/>
              <a:pPr/>
              <a:t>4/20/2011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3EF27E1F-5B63-48E8-8E4E-BB3ACE92F2F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ＭＳ Ｐゴシック" pitchFamily="34" charset="-128"/>
          <a:cs typeface="+mj-cs"/>
        </a:defRPr>
      </a:lvl1pPr>
      <a:lvl2pPr algn="ctr" rtl="0" fontAlgn="base">
        <a:spcBef>
          <a:spcPct val="0"/>
        </a:spcBef>
        <a:spcAft>
          <a:spcPct val="0"/>
        </a:spcAft>
        <a:defRPr sz="4400">
          <a:solidFill>
            <a:schemeClr val="tx1"/>
          </a:solidFill>
          <a:latin typeface="Calibri" pitchFamily="34" charset="0"/>
          <a:ea typeface="ＭＳ Ｐゴシック" pitchFamily="34" charset="-128"/>
        </a:defRPr>
      </a:lvl2pPr>
      <a:lvl3pPr algn="ctr" rtl="0" fontAlgn="base">
        <a:spcBef>
          <a:spcPct val="0"/>
        </a:spcBef>
        <a:spcAft>
          <a:spcPct val="0"/>
        </a:spcAft>
        <a:defRPr sz="4400">
          <a:solidFill>
            <a:schemeClr val="tx1"/>
          </a:solidFill>
          <a:latin typeface="Calibri" pitchFamily="34" charset="0"/>
          <a:ea typeface="ＭＳ Ｐゴシック" pitchFamily="34" charset="-128"/>
        </a:defRPr>
      </a:lvl3pPr>
      <a:lvl4pPr algn="ctr" rtl="0" fontAlgn="base">
        <a:spcBef>
          <a:spcPct val="0"/>
        </a:spcBef>
        <a:spcAft>
          <a:spcPct val="0"/>
        </a:spcAft>
        <a:defRPr sz="4400">
          <a:solidFill>
            <a:schemeClr val="tx1"/>
          </a:solidFill>
          <a:latin typeface="Calibri" pitchFamily="34" charset="0"/>
          <a:ea typeface="ＭＳ Ｐゴシック" pitchFamily="34" charset="-128"/>
        </a:defRPr>
      </a:lvl4pPr>
      <a:lvl5pPr algn="ctr" rtl="0" fontAlgn="base">
        <a:spcBef>
          <a:spcPct val="0"/>
        </a:spcBef>
        <a:spcAft>
          <a:spcPct val="0"/>
        </a:spcAft>
        <a:defRPr sz="4400">
          <a:solidFill>
            <a:schemeClr val="tx1"/>
          </a:solidFill>
          <a:latin typeface="Calibri" pitchFamily="34" charset="0"/>
          <a:ea typeface="ＭＳ Ｐゴシック" pitchFamily="34" charset="-128"/>
        </a:defRPr>
      </a:lvl5pPr>
      <a:lvl6pPr marL="457200" algn="ctr" rtl="0" fontAlgn="base">
        <a:spcBef>
          <a:spcPct val="0"/>
        </a:spcBef>
        <a:spcAft>
          <a:spcPct val="0"/>
        </a:spcAft>
        <a:defRPr sz="4400">
          <a:solidFill>
            <a:schemeClr val="tx1"/>
          </a:solidFill>
          <a:latin typeface="Calibri" pitchFamily="34" charset="0"/>
          <a:ea typeface="ＭＳ Ｐゴシック" pitchFamily="34" charset="-128"/>
        </a:defRPr>
      </a:lvl6pPr>
      <a:lvl7pPr marL="914400" algn="ctr" rtl="0" fontAlgn="base">
        <a:spcBef>
          <a:spcPct val="0"/>
        </a:spcBef>
        <a:spcAft>
          <a:spcPct val="0"/>
        </a:spcAft>
        <a:defRPr sz="4400">
          <a:solidFill>
            <a:schemeClr val="tx1"/>
          </a:solidFill>
          <a:latin typeface="Calibri" pitchFamily="34" charset="0"/>
          <a:ea typeface="ＭＳ Ｐゴシック" pitchFamily="34" charset="-128"/>
        </a:defRPr>
      </a:lvl7pPr>
      <a:lvl8pPr marL="1371600" algn="ctr" rtl="0" fontAlgn="base">
        <a:spcBef>
          <a:spcPct val="0"/>
        </a:spcBef>
        <a:spcAft>
          <a:spcPct val="0"/>
        </a:spcAft>
        <a:defRPr sz="4400">
          <a:solidFill>
            <a:schemeClr val="tx1"/>
          </a:solidFill>
          <a:latin typeface="Calibri" pitchFamily="34" charset="0"/>
          <a:ea typeface="ＭＳ Ｐゴシック" pitchFamily="34" charset="-128"/>
        </a:defRPr>
      </a:lvl8pPr>
      <a:lvl9pPr marL="1828800" algn="ctr" rtl="0" fontAlgn="base">
        <a:spcBef>
          <a:spcPct val="0"/>
        </a:spcBef>
        <a:spcAft>
          <a:spcPct val="0"/>
        </a:spcAft>
        <a:defRPr sz="4400">
          <a:solidFill>
            <a:schemeClr val="tx1"/>
          </a:solidFill>
          <a:latin typeface="Calibri" pitchFamily="34" charset="0"/>
          <a:ea typeface="ＭＳ Ｐゴシック" pitchFamily="34" charset="-128"/>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ＭＳ Ｐゴシック" pitchFamily="34" charset="-128"/>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ＭＳ Ｐゴシック" pitchFamily="34" charset="-128"/>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ＭＳ Ｐゴシック" pitchFamily="34" charset="-128"/>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ＭＳ Ｐゴシック" pitchFamily="34" charset="-128"/>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ＭＳ Ｐゴシック"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kyrene.org/schools/brisas/sunda/arthistory/japan.htm" TargetMode="External"/><Relationship Id="rId2" Type="http://schemas.openxmlformats.org/officeDocument/2006/relationships/hyperlink" Target="http://www.bing.com/images/search?q=Japan&amp;qpvt=Japan&amp;FORM=IGRE&amp;adlt=strict#x0y0" TargetMode="External"/><Relationship Id="rId1" Type="http://schemas.openxmlformats.org/officeDocument/2006/relationships/slideLayout" Target="../slideLayouts/slideLayout6.xml"/><Relationship Id="rId5" Type="http://schemas.openxmlformats.org/officeDocument/2006/relationships/hyperlink" Target="http://www.japan-guide.com/e/e620.html" TargetMode="External"/><Relationship Id="rId4" Type="http://schemas.openxmlformats.org/officeDocument/2006/relationships/hyperlink" Target="http://www.thereareplaces.com/newguidebook/pdest/Asia/jppts.htm"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5000"/>
          </a:stretch>
        </a:blipFill>
        <a:effectLst/>
      </p:bgPr>
    </p:bg>
    <p:spTree>
      <p:nvGrpSpPr>
        <p:cNvPr id="1" name=""/>
        <p:cNvGrpSpPr/>
        <p:nvPr/>
      </p:nvGrpSpPr>
      <p:grpSpPr>
        <a:xfrm>
          <a:off x="0" y="0"/>
          <a:ext cx="0" cy="0"/>
          <a:chOff x="0" y="0"/>
          <a:chExt cx="0" cy="0"/>
        </a:xfrm>
      </p:grpSpPr>
      <p:sp>
        <p:nvSpPr>
          <p:cNvPr id="14338" name="Title 1"/>
          <p:cNvSpPr>
            <a:spLocks noGrp="1"/>
          </p:cNvSpPr>
          <p:nvPr>
            <p:ph type="ctrTitle"/>
          </p:nvPr>
        </p:nvSpPr>
        <p:spPr/>
        <p:txBody>
          <a:bodyPr/>
          <a:lstStyle/>
          <a:p>
            <a:r>
              <a:rPr lang="en-US" sz="9600" smtClean="0">
                <a:solidFill>
                  <a:srgbClr val="00B0F0"/>
                </a:solidFill>
                <a:latin typeface="Japanette" charset="0"/>
              </a:rPr>
              <a:t>Japan</a:t>
            </a:r>
          </a:p>
        </p:txBody>
      </p:sp>
      <p:sp>
        <p:nvSpPr>
          <p:cNvPr id="14339" name="Subtitle 2"/>
          <p:cNvSpPr>
            <a:spLocks noGrp="1"/>
          </p:cNvSpPr>
          <p:nvPr>
            <p:ph type="subTitle" idx="1"/>
          </p:nvPr>
        </p:nvSpPr>
        <p:spPr/>
        <p:txBody>
          <a:bodyPr/>
          <a:lstStyle/>
          <a:p>
            <a:r>
              <a:rPr lang="en-US" b="1" smtClean="0">
                <a:solidFill>
                  <a:srgbClr val="FFFF00"/>
                </a:solidFill>
              </a:rPr>
              <a:t>By: Caysi Simpson and Allison Benson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rgbClr val="FBEAC7"/>
            </a:gs>
            <a:gs pos="17999">
              <a:srgbClr val="FEE7F2"/>
            </a:gs>
            <a:gs pos="36000">
              <a:srgbClr val="FAC77D"/>
            </a:gs>
            <a:gs pos="61000">
              <a:srgbClr val="FBA97D"/>
            </a:gs>
            <a:gs pos="82001">
              <a:srgbClr val="FBD49C"/>
            </a:gs>
            <a:gs pos="100000">
              <a:srgbClr val="FEE7F2"/>
            </a:gs>
          </a:gsLst>
          <a:lin ang="5400000"/>
        </a:gradFill>
        <a:effectLst/>
      </p:bgPr>
    </p:bg>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mtClean="0"/>
              <a:t>FOOD!!!!!!! ICKY!!!!!!!!!</a:t>
            </a:r>
          </a:p>
        </p:txBody>
      </p:sp>
      <p:sp>
        <p:nvSpPr>
          <p:cNvPr id="24579" name="Content Placeholder 2"/>
          <p:cNvSpPr>
            <a:spLocks noGrp="1"/>
          </p:cNvSpPr>
          <p:nvPr>
            <p:ph sz="half" idx="1"/>
          </p:nvPr>
        </p:nvSpPr>
        <p:spPr/>
        <p:txBody>
          <a:bodyPr/>
          <a:lstStyle/>
          <a:p>
            <a:r>
              <a:rPr lang="en-US" smtClean="0"/>
              <a:t>EEL DONBURI:</a:t>
            </a:r>
          </a:p>
          <a:p>
            <a:r>
              <a:rPr lang="en-US" smtClean="0"/>
              <a:t>This is eel grilled and dipped in soya based sauce before being topped with cooked rice.</a:t>
            </a:r>
          </a:p>
        </p:txBody>
      </p:sp>
      <p:pic>
        <p:nvPicPr>
          <p:cNvPr id="24580" name="Content Placeholder 4" descr="eel.jpg"/>
          <p:cNvPicPr>
            <a:picLocks noGrp="1" noChangeAspect="1"/>
          </p:cNvPicPr>
          <p:nvPr>
            <p:ph sz="half" idx="2"/>
          </p:nvPr>
        </p:nvPicPr>
        <p:blipFill>
          <a:blip r:embed="rId2" cstate="print"/>
          <a:srcRect/>
          <a:stretch>
            <a:fillRect/>
          </a:stretch>
        </p:blipFill>
        <p:spPr>
          <a:xfrm>
            <a:off x="5953125" y="1600200"/>
            <a:ext cx="2428875" cy="4343400"/>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a:gradFill>
        <a:effectLst/>
      </p:bgPr>
    </p:bg>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smtClean="0"/>
              <a:t>FOOD CONTINUED!!! YUM!!!</a:t>
            </a:r>
          </a:p>
        </p:txBody>
      </p:sp>
      <p:sp>
        <p:nvSpPr>
          <p:cNvPr id="25603" name="Content Placeholder 2"/>
          <p:cNvSpPr>
            <a:spLocks noGrp="1"/>
          </p:cNvSpPr>
          <p:nvPr>
            <p:ph sz="half" idx="1"/>
          </p:nvPr>
        </p:nvSpPr>
        <p:spPr/>
        <p:txBody>
          <a:bodyPr/>
          <a:lstStyle/>
          <a:p>
            <a:r>
              <a:rPr lang="en-US" smtClean="0"/>
              <a:t>Sushi:</a:t>
            </a:r>
          </a:p>
          <a:p>
            <a:r>
              <a:rPr lang="en-US" smtClean="0"/>
              <a:t>The typical sushi in Japan usually consists of raw fish, stewed vegetables, and rice rolled together in a seaweed wrap.</a:t>
            </a:r>
          </a:p>
        </p:txBody>
      </p:sp>
      <p:pic>
        <p:nvPicPr>
          <p:cNvPr id="25604" name="Content Placeholder 4" descr="sushi.gif"/>
          <p:cNvPicPr>
            <a:picLocks noGrp="1" noChangeAspect="1"/>
          </p:cNvPicPr>
          <p:nvPr>
            <p:ph sz="half" idx="2"/>
          </p:nvPr>
        </p:nvPicPr>
        <p:blipFill>
          <a:blip r:embed="rId2" cstate="print"/>
          <a:srcRect/>
          <a:stretch>
            <a:fillRect/>
          </a:stretch>
        </p:blipFill>
        <p:spPr>
          <a:xfrm>
            <a:off x="4962525" y="2833688"/>
            <a:ext cx="3409950" cy="205740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46000" b="-46000"/>
          </a:stretch>
        </a:blipFill>
        <a:effectLst/>
      </p:bgPr>
    </p:bg>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smtClean="0">
                <a:solidFill>
                  <a:srgbClr val="FFFF00"/>
                </a:solidFill>
              </a:rPr>
              <a:t>Holidays/ festivals (just a few): </a:t>
            </a:r>
          </a:p>
        </p:txBody>
      </p:sp>
      <p:sp>
        <p:nvSpPr>
          <p:cNvPr id="3" name="Content Placeholder 2"/>
          <p:cNvSpPr>
            <a:spLocks noGrp="1"/>
          </p:cNvSpPr>
          <p:nvPr>
            <p:ph idx="1"/>
          </p:nvPr>
        </p:nvSpPr>
        <p:spPr/>
        <p:txBody>
          <a:bodyPr>
            <a:normAutofit/>
          </a:bodyPr>
          <a:lstStyle/>
          <a:p>
            <a:pPr>
              <a:lnSpc>
                <a:spcPct val="80000"/>
              </a:lnSpc>
            </a:pPr>
            <a:r>
              <a:rPr lang="en-US" sz="2200" b="1" smtClean="0">
                <a:solidFill>
                  <a:srgbClr val="99FFCC"/>
                </a:solidFill>
              </a:rPr>
              <a:t>New Year (shogatsu): Celebrated January 1</a:t>
            </a:r>
            <a:r>
              <a:rPr lang="en-US" sz="2200" b="1" baseline="30000" smtClean="0">
                <a:solidFill>
                  <a:srgbClr val="99FFCC"/>
                </a:solidFill>
              </a:rPr>
              <a:t>st</a:t>
            </a:r>
            <a:r>
              <a:rPr lang="en-US" sz="2200" b="1" smtClean="0">
                <a:solidFill>
                  <a:srgbClr val="99FFCC"/>
                </a:solidFill>
              </a:rPr>
              <a:t>. This is the most important holiday in Japan. Most work is cancelled, along with school.</a:t>
            </a:r>
          </a:p>
          <a:p>
            <a:pPr>
              <a:lnSpc>
                <a:spcPct val="80000"/>
              </a:lnSpc>
            </a:pPr>
            <a:r>
              <a:rPr lang="en-US" sz="2200" b="1" smtClean="0">
                <a:solidFill>
                  <a:srgbClr val="99FFCC"/>
                </a:solidFill>
              </a:rPr>
              <a:t>Valentine’s Day: February 14</a:t>
            </a:r>
            <a:r>
              <a:rPr lang="en-US" sz="2200" b="1" baseline="30000" smtClean="0">
                <a:solidFill>
                  <a:srgbClr val="99FFCC"/>
                </a:solidFill>
              </a:rPr>
              <a:t>th</a:t>
            </a:r>
            <a:r>
              <a:rPr lang="en-US" sz="2200" b="1" smtClean="0">
                <a:solidFill>
                  <a:srgbClr val="99FFCC"/>
                </a:solidFill>
              </a:rPr>
              <a:t>. Women give chocolates to the men. </a:t>
            </a:r>
          </a:p>
          <a:p>
            <a:pPr>
              <a:lnSpc>
                <a:spcPct val="80000"/>
              </a:lnSpc>
            </a:pPr>
            <a:r>
              <a:rPr lang="en-US" sz="2200" b="1" smtClean="0">
                <a:solidFill>
                  <a:srgbClr val="99FFCC"/>
                </a:solidFill>
              </a:rPr>
              <a:t>White Day: March 14</a:t>
            </a:r>
            <a:r>
              <a:rPr lang="en-US" sz="2200" b="1" baseline="30000" smtClean="0">
                <a:solidFill>
                  <a:srgbClr val="99FFCC"/>
                </a:solidFill>
              </a:rPr>
              <a:t>th</a:t>
            </a:r>
            <a:r>
              <a:rPr lang="en-US" sz="2200" b="1" smtClean="0">
                <a:solidFill>
                  <a:srgbClr val="99FFCC"/>
                </a:solidFill>
              </a:rPr>
              <a:t>. Opposite of Valentines Day because the MEN give chocolate or cake to the WOMEN.</a:t>
            </a:r>
          </a:p>
          <a:p>
            <a:pPr>
              <a:lnSpc>
                <a:spcPct val="80000"/>
              </a:lnSpc>
            </a:pPr>
            <a:r>
              <a:rPr lang="en-US" sz="2200" b="1" smtClean="0">
                <a:solidFill>
                  <a:srgbClr val="99FFCC"/>
                </a:solidFill>
              </a:rPr>
              <a:t>Respect for the elderly Day (keiro no hi): On this day it is required that you show respect to those older than you. It is celebrated on the 3</a:t>
            </a:r>
            <a:r>
              <a:rPr lang="en-US" sz="2200" b="1" baseline="30000" smtClean="0">
                <a:solidFill>
                  <a:srgbClr val="99FFCC"/>
                </a:solidFill>
              </a:rPr>
              <a:t>rd</a:t>
            </a:r>
            <a:r>
              <a:rPr lang="en-US" sz="2200" b="1" smtClean="0">
                <a:solidFill>
                  <a:srgbClr val="99FFCC"/>
                </a:solidFill>
              </a:rPr>
              <a:t> Monday of September.</a:t>
            </a:r>
          </a:p>
          <a:p>
            <a:pPr>
              <a:lnSpc>
                <a:spcPct val="80000"/>
              </a:lnSpc>
            </a:pPr>
            <a:r>
              <a:rPr lang="en-US" sz="2200" b="1" smtClean="0">
                <a:solidFill>
                  <a:srgbClr val="99FFCC"/>
                </a:solidFill>
              </a:rPr>
              <a:t>Children’s Day, also called “boys’ festival” </a:t>
            </a:r>
            <a:r>
              <a:rPr lang="en-US" sz="2200" b="1" smtClean="0">
                <a:solidFill>
                  <a:srgbClr val="FFFF00"/>
                </a:solidFill>
              </a:rPr>
              <a:t>(THOUGH I DON’T KNOW WHY!!!): </a:t>
            </a:r>
            <a:r>
              <a:rPr lang="en-US" sz="2200" b="1" smtClean="0">
                <a:solidFill>
                  <a:srgbClr val="99FFCC"/>
                </a:solidFill>
              </a:rPr>
              <a:t>National holiday on May 5</a:t>
            </a:r>
            <a:r>
              <a:rPr lang="en-US" sz="2200" b="1" baseline="30000" smtClean="0">
                <a:solidFill>
                  <a:srgbClr val="99FFCC"/>
                </a:solidFill>
              </a:rPr>
              <a:t>th</a:t>
            </a:r>
            <a:r>
              <a:rPr lang="en-US" sz="2200" b="1" smtClean="0">
                <a:solidFill>
                  <a:srgbClr val="99FFCC"/>
                </a:solidFill>
              </a:rPr>
              <a:t>. It is a day to respect children’s personalities and celebrate their happiness. </a:t>
            </a:r>
          </a:p>
          <a:p>
            <a:pPr>
              <a:lnSpc>
                <a:spcPct val="80000"/>
              </a:lnSpc>
            </a:pPr>
            <a:endParaRPr lang="en-US" sz="2200" smtClean="0">
              <a:solidFill>
                <a:srgbClr val="99FFCC"/>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a:gradFill>
        <a:effectLst/>
      </p:bgPr>
    </p:bg>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smtClean="0"/>
              <a:t>National animals:</a:t>
            </a:r>
          </a:p>
        </p:txBody>
      </p:sp>
      <p:sp>
        <p:nvSpPr>
          <p:cNvPr id="3" name="Text Placeholder 2"/>
          <p:cNvSpPr>
            <a:spLocks noGrp="1"/>
          </p:cNvSpPr>
          <p:nvPr>
            <p:ph type="body" idx="1"/>
          </p:nvPr>
        </p:nvSpPr>
        <p:spPr>
          <a:xfrm>
            <a:off x="457200" y="1535113"/>
            <a:ext cx="4040188" cy="1360487"/>
          </a:xfrm>
        </p:spPr>
        <p:txBody>
          <a:bodyPr>
            <a:normAutofit/>
          </a:bodyPr>
          <a:lstStyle/>
          <a:p>
            <a:r>
              <a:rPr lang="en-US" sz="2200" smtClean="0"/>
              <a:t>Green pheasant: Found in light wooded areas near cultivated lands and meadows.</a:t>
            </a:r>
          </a:p>
        </p:txBody>
      </p:sp>
      <p:pic>
        <p:nvPicPr>
          <p:cNvPr id="27652" name="Content Placeholder 6" descr="green_side.jpg"/>
          <p:cNvPicPr>
            <a:picLocks noGrp="1" noChangeAspect="1"/>
          </p:cNvPicPr>
          <p:nvPr>
            <p:ph sz="half" idx="2"/>
          </p:nvPr>
        </p:nvPicPr>
        <p:blipFill>
          <a:blip r:embed="rId2" cstate="print"/>
          <a:srcRect/>
          <a:stretch>
            <a:fillRect/>
          </a:stretch>
        </p:blipFill>
        <p:spPr>
          <a:xfrm>
            <a:off x="457200" y="3230563"/>
            <a:ext cx="4040188" cy="2789237"/>
          </a:xfrm>
        </p:spPr>
      </p:pic>
      <p:sp>
        <p:nvSpPr>
          <p:cNvPr id="5" name="Text Placeholder 4"/>
          <p:cNvSpPr>
            <a:spLocks noGrp="1"/>
          </p:cNvSpPr>
          <p:nvPr>
            <p:ph type="body" sz="quarter" idx="3"/>
          </p:nvPr>
        </p:nvSpPr>
        <p:spPr>
          <a:xfrm>
            <a:off x="4645025" y="1535113"/>
            <a:ext cx="4041775" cy="1589087"/>
          </a:xfrm>
        </p:spPr>
        <p:txBody>
          <a:bodyPr>
            <a:normAutofit/>
          </a:bodyPr>
          <a:lstStyle/>
          <a:p>
            <a:r>
              <a:rPr lang="en-US" sz="2200" smtClean="0"/>
              <a:t>Koi: A common carp fish that originated in Asia and is usually found in water ponds or koi garden for decorative purposes.  </a:t>
            </a:r>
          </a:p>
        </p:txBody>
      </p:sp>
      <p:pic>
        <p:nvPicPr>
          <p:cNvPr id="27654" name="Content Placeholder 7" descr="koi.jpg"/>
          <p:cNvPicPr>
            <a:picLocks noGrp="1" noChangeAspect="1"/>
          </p:cNvPicPr>
          <p:nvPr>
            <p:ph sz="quarter" idx="4"/>
          </p:nvPr>
        </p:nvPicPr>
        <p:blipFill>
          <a:blip r:embed="rId3" cstate="print"/>
          <a:srcRect/>
          <a:stretch>
            <a:fillRect/>
          </a:stretch>
        </p:blipFill>
        <p:spPr>
          <a:xfrm>
            <a:off x="5268913" y="3341688"/>
            <a:ext cx="2794000" cy="2641600"/>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mtClean="0"/>
              <a:t>Funerals:</a:t>
            </a:r>
          </a:p>
        </p:txBody>
      </p:sp>
      <p:sp>
        <p:nvSpPr>
          <p:cNvPr id="3" name="Content Placeholder 2"/>
          <p:cNvSpPr>
            <a:spLocks noGrp="1"/>
          </p:cNvSpPr>
          <p:nvPr>
            <p:ph idx="1"/>
          </p:nvPr>
        </p:nvSpPr>
        <p:spPr/>
        <p:txBody>
          <a:bodyPr>
            <a:normAutofit/>
          </a:bodyPr>
          <a:lstStyle/>
          <a:p>
            <a:pPr>
              <a:lnSpc>
                <a:spcPct val="90000"/>
              </a:lnSpc>
            </a:pPr>
            <a:r>
              <a:rPr lang="en-US" smtClean="0"/>
              <a:t>Japan funerals are held in Buddhist style. </a:t>
            </a:r>
          </a:p>
          <a:p>
            <a:pPr>
              <a:lnSpc>
                <a:spcPct val="90000"/>
              </a:lnSpc>
            </a:pPr>
            <a:r>
              <a:rPr lang="en-US" smtClean="0"/>
              <a:t>The body of the deceased is cremated. During this time guests make small talk and have a small meal.</a:t>
            </a:r>
          </a:p>
          <a:p>
            <a:pPr>
              <a:lnSpc>
                <a:spcPct val="90000"/>
              </a:lnSpc>
            </a:pPr>
            <a:r>
              <a:rPr lang="en-US" smtClean="0"/>
              <a:t>After, relatives pick the bones out of the ash and pass them around using chopsticks.</a:t>
            </a:r>
          </a:p>
          <a:p>
            <a:pPr>
              <a:lnSpc>
                <a:spcPct val="90000"/>
              </a:lnSpc>
            </a:pPr>
            <a:r>
              <a:rPr lang="en-US" smtClean="0"/>
              <a:t>For 35 days, the urn is kept at the families house and incense is burned the whole time. Then it is buried in a Buddhist cemetary.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40"/>
            </a:gs>
            <a:gs pos="20000">
              <a:srgbClr val="000040"/>
            </a:gs>
            <a:gs pos="50000">
              <a:srgbClr val="400040"/>
            </a:gs>
            <a:gs pos="75000">
              <a:srgbClr val="8F0040"/>
            </a:gs>
            <a:gs pos="89999">
              <a:srgbClr val="F27300"/>
            </a:gs>
            <a:gs pos="99001">
              <a:srgbClr val="000000"/>
            </a:gs>
            <a:gs pos="100000">
              <a:srgbClr val="FFBF00"/>
            </a:gs>
          </a:gsLst>
          <a:lin ang="5400000"/>
        </a:gradFill>
        <a:effectLst/>
      </p:bgPr>
    </p:bg>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smtClean="0">
                <a:solidFill>
                  <a:schemeClr val="bg1"/>
                </a:solidFill>
              </a:rPr>
              <a:t>Religion</a:t>
            </a:r>
            <a:r>
              <a:rPr lang="en-US" smtClean="0"/>
              <a:t>:</a:t>
            </a:r>
          </a:p>
        </p:txBody>
      </p:sp>
      <p:sp>
        <p:nvSpPr>
          <p:cNvPr id="29699" name="Content Placeholder 2"/>
          <p:cNvSpPr>
            <a:spLocks noGrp="1"/>
          </p:cNvSpPr>
          <p:nvPr>
            <p:ph idx="1"/>
          </p:nvPr>
        </p:nvSpPr>
        <p:spPr/>
        <p:txBody>
          <a:bodyPr/>
          <a:lstStyle/>
          <a:p>
            <a:r>
              <a:rPr lang="en-US" smtClean="0"/>
              <a:t> </a:t>
            </a:r>
            <a:r>
              <a:rPr lang="en-US" smtClean="0">
                <a:solidFill>
                  <a:schemeClr val="bg1"/>
                </a:solidFill>
              </a:rPr>
              <a:t>Main religion is Buddhist. </a:t>
            </a:r>
          </a:p>
          <a:p>
            <a:r>
              <a:rPr lang="en-US" smtClean="0">
                <a:solidFill>
                  <a:schemeClr val="bg1"/>
                </a:solidFill>
              </a:rPr>
              <a:t>Surprisingly, most Japanese citizens don’t believe in God OR Buddha. Less than 15% actually have religious faith. </a:t>
            </a:r>
          </a:p>
          <a:p>
            <a:r>
              <a:rPr lang="en-US" smtClean="0">
                <a:solidFill>
                  <a:schemeClr val="bg1"/>
                </a:solidFill>
              </a:rPr>
              <a:t>Life cycle events are usually celebrated by a trip to the Shinto shrine. </a:t>
            </a:r>
          </a:p>
          <a:p>
            <a:r>
              <a:rPr lang="en-US" smtClean="0">
                <a:solidFill>
                  <a:schemeClr val="bg1"/>
                </a:solidFill>
              </a:rPr>
              <a:t>Japan grants religious freedom to all.</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mtClean="0"/>
              <a:t>Cherry Blossom Tree:</a:t>
            </a:r>
          </a:p>
        </p:txBody>
      </p:sp>
      <p:sp>
        <p:nvSpPr>
          <p:cNvPr id="3" name="Content Placeholder 2"/>
          <p:cNvSpPr>
            <a:spLocks noGrp="1"/>
          </p:cNvSpPr>
          <p:nvPr>
            <p:ph idx="1"/>
          </p:nvPr>
        </p:nvSpPr>
        <p:spPr/>
        <p:txBody>
          <a:bodyPr>
            <a:normAutofit/>
          </a:bodyPr>
          <a:lstStyle/>
          <a:p>
            <a:r>
              <a:rPr lang="en-US" sz="3000" smtClean="0"/>
              <a:t>Cherry blossom trees are indigenous to East Asian countries including Japan, Korea, and China. </a:t>
            </a:r>
          </a:p>
          <a:p>
            <a:r>
              <a:rPr lang="en-US" sz="3000" smtClean="0"/>
              <a:t> Carry great cultural importance and significance to Japan.</a:t>
            </a:r>
          </a:p>
          <a:p>
            <a:r>
              <a:rPr lang="en-US" sz="3000" smtClean="0"/>
              <a:t>Japan has over 200 different species of Cherry Blossom Trees.</a:t>
            </a:r>
          </a:p>
          <a:p>
            <a:r>
              <a:rPr lang="en-US" sz="3000" smtClean="0"/>
              <a:t>Japanese people compare the life cycle of the cherry blossom tree to the human life in general.</a:t>
            </a:r>
          </a:p>
          <a:p>
            <a:endParaRPr lang="en-US" sz="300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smtClean="0"/>
              <a:t>Education </a:t>
            </a:r>
          </a:p>
        </p:txBody>
      </p:sp>
      <p:sp>
        <p:nvSpPr>
          <p:cNvPr id="3" name="Content Placeholder 2"/>
          <p:cNvSpPr>
            <a:spLocks noGrp="1"/>
          </p:cNvSpPr>
          <p:nvPr>
            <p:ph idx="1"/>
          </p:nvPr>
        </p:nvSpPr>
        <p:spPr/>
        <p:txBody>
          <a:bodyPr>
            <a:normAutofit/>
          </a:bodyPr>
          <a:lstStyle/>
          <a:p>
            <a:pPr>
              <a:lnSpc>
                <a:spcPct val="80000"/>
              </a:lnSpc>
            </a:pPr>
            <a:r>
              <a:rPr lang="en-US" sz="2700" smtClean="0"/>
              <a:t>The Japanese schooling system has 6 years of elementary school. 3 years of middle school. 3 years of high school. 4 years at college (university). </a:t>
            </a:r>
          </a:p>
          <a:p>
            <a:pPr>
              <a:lnSpc>
                <a:spcPct val="80000"/>
              </a:lnSpc>
            </a:pPr>
            <a:r>
              <a:rPr lang="en-US" sz="2700" smtClean="0"/>
              <a:t>School year has 3 terms. Summer, winter, and spring, each followed by a vacation. </a:t>
            </a:r>
          </a:p>
          <a:p>
            <a:pPr>
              <a:lnSpc>
                <a:spcPct val="80000"/>
              </a:lnSpc>
            </a:pPr>
            <a:r>
              <a:rPr lang="en-US" sz="2700" smtClean="0"/>
              <a:t>Japan has 23,633 elementary schools, 11,134 middle schools, and 5,450 high schools.</a:t>
            </a:r>
          </a:p>
          <a:p>
            <a:pPr>
              <a:lnSpc>
                <a:spcPct val="80000"/>
              </a:lnSpc>
            </a:pPr>
            <a:r>
              <a:rPr lang="en-US" sz="2700" smtClean="0"/>
              <a:t>School attendance rate for all mandatory nine years is 99.98%. </a:t>
            </a:r>
          </a:p>
          <a:p>
            <a:pPr>
              <a:lnSpc>
                <a:spcPct val="80000"/>
              </a:lnSpc>
            </a:pPr>
            <a:r>
              <a:rPr lang="en-US" sz="2700" smtClean="0"/>
              <a:t>Japans’ students are in the top of the world’s highest testing scores. </a:t>
            </a:r>
          </a:p>
          <a:p>
            <a:pPr>
              <a:lnSpc>
                <a:spcPct val="80000"/>
              </a:lnSpc>
            </a:pPr>
            <a:r>
              <a:rPr lang="en-US" sz="2700" smtClean="0"/>
              <a:t>Students go to school 6 days of the week.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6699"/>
            </a:gs>
            <a:gs pos="19000">
              <a:srgbClr val="1170FF"/>
            </a:gs>
            <a:gs pos="28999">
              <a:srgbClr val="3333CC"/>
            </a:gs>
            <a:gs pos="39999">
              <a:srgbClr val="2E6792"/>
            </a:gs>
            <a:gs pos="53000">
              <a:srgbClr val="9999FF"/>
            </a:gs>
            <a:gs pos="84000">
              <a:srgbClr val="00CCCC"/>
            </a:gs>
            <a:gs pos="100000">
              <a:srgbClr val="3399FF"/>
            </a:gs>
          </a:gsLst>
          <a:lin ang="2700000" scaled="1"/>
        </a:gradFill>
        <a:effectLst/>
      </p:bgPr>
    </p:bg>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mtClean="0"/>
              <a:t>Places to visit</a:t>
            </a:r>
          </a:p>
        </p:txBody>
      </p:sp>
      <p:sp>
        <p:nvSpPr>
          <p:cNvPr id="3" name="Text Placeholder 2"/>
          <p:cNvSpPr>
            <a:spLocks noGrp="1"/>
          </p:cNvSpPr>
          <p:nvPr>
            <p:ph type="body" idx="1"/>
          </p:nvPr>
        </p:nvSpPr>
        <p:spPr>
          <a:xfrm>
            <a:off x="457200" y="1371600"/>
            <a:ext cx="4040188" cy="1447800"/>
          </a:xfrm>
        </p:spPr>
        <p:txBody>
          <a:bodyPr>
            <a:normAutofit/>
          </a:bodyPr>
          <a:lstStyle/>
          <a:p>
            <a:pPr>
              <a:lnSpc>
                <a:spcPct val="80000"/>
              </a:lnSpc>
            </a:pPr>
            <a:r>
              <a:rPr lang="en-US" sz="2000" smtClean="0"/>
              <a:t>Fuji Hakone Izu National Park: Home to Japan’s most famous and sacred mountain, mount Fuji. Mount Fuji is a strato volcano that hasn’t erupted since the 18</a:t>
            </a:r>
            <a:r>
              <a:rPr lang="en-US" sz="2000" baseline="30000" smtClean="0"/>
              <a:t>th</a:t>
            </a:r>
            <a:r>
              <a:rPr lang="en-US" sz="2000" smtClean="0"/>
              <a:t> century. </a:t>
            </a:r>
          </a:p>
        </p:txBody>
      </p:sp>
      <p:pic>
        <p:nvPicPr>
          <p:cNvPr id="32772" name="Content Placeholder 6" descr="Fuji.jpg"/>
          <p:cNvPicPr>
            <a:picLocks noGrp="1" noChangeAspect="1"/>
          </p:cNvPicPr>
          <p:nvPr>
            <p:ph sz="half" idx="2"/>
          </p:nvPr>
        </p:nvPicPr>
        <p:blipFill>
          <a:blip r:embed="rId2" cstate="print"/>
          <a:srcRect/>
          <a:stretch>
            <a:fillRect/>
          </a:stretch>
        </p:blipFill>
        <p:spPr>
          <a:xfrm>
            <a:off x="469900" y="2971800"/>
            <a:ext cx="3962400" cy="2971800"/>
          </a:xfrm>
        </p:spPr>
      </p:pic>
      <p:sp>
        <p:nvSpPr>
          <p:cNvPr id="5" name="Text Placeholder 4"/>
          <p:cNvSpPr>
            <a:spLocks noGrp="1"/>
          </p:cNvSpPr>
          <p:nvPr>
            <p:ph type="body" sz="quarter" idx="3"/>
          </p:nvPr>
        </p:nvSpPr>
        <p:spPr>
          <a:xfrm>
            <a:off x="4648200" y="1447800"/>
            <a:ext cx="4041775" cy="1524000"/>
          </a:xfrm>
        </p:spPr>
        <p:txBody>
          <a:bodyPr>
            <a:normAutofit/>
          </a:bodyPr>
          <a:lstStyle/>
          <a:p>
            <a:pPr>
              <a:lnSpc>
                <a:spcPct val="80000"/>
              </a:lnSpc>
            </a:pPr>
            <a:r>
              <a:rPr lang="en-US" sz="1900" smtClean="0"/>
              <a:t>Peace park in Nagasaki: built to represent the atomic bombing that happened during World War </a:t>
            </a:r>
            <a:r>
              <a:rPr lang="en-US" sz="1900" smtClean="0">
                <a:latin typeface="Times New Roman" pitchFamily="18" charset="0"/>
                <a:cs typeface="Times New Roman" pitchFamily="18" charset="0"/>
              </a:rPr>
              <a:t>II. There are many statues and plagues for remembrance and to represent eternal peace. </a:t>
            </a:r>
            <a:r>
              <a:rPr lang="en-US" sz="1900" smtClean="0"/>
              <a:t> </a:t>
            </a:r>
          </a:p>
        </p:txBody>
      </p:sp>
      <p:pic>
        <p:nvPicPr>
          <p:cNvPr id="32774" name="Content Placeholder 7" descr="Fountain of Peace.jpg"/>
          <p:cNvPicPr>
            <a:picLocks noGrp="1" noChangeAspect="1"/>
          </p:cNvPicPr>
          <p:nvPr>
            <p:ph sz="quarter" idx="4"/>
          </p:nvPr>
        </p:nvPicPr>
        <p:blipFill>
          <a:blip r:embed="rId3" cstate="print"/>
          <a:srcRect/>
          <a:stretch>
            <a:fillRect/>
          </a:stretch>
        </p:blipFill>
        <p:spPr>
          <a:xfrm>
            <a:off x="4781550" y="3124200"/>
            <a:ext cx="3759200" cy="2819400"/>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A800"/>
            </a:gs>
            <a:gs pos="13000">
              <a:srgbClr val="825600"/>
            </a:gs>
            <a:gs pos="28000">
              <a:srgbClr val="FFA800"/>
            </a:gs>
            <a:gs pos="42000">
              <a:srgbClr val="825600"/>
            </a:gs>
            <a:gs pos="57001">
              <a:srgbClr val="FFA800"/>
            </a:gs>
            <a:gs pos="72000">
              <a:srgbClr val="825600"/>
            </a:gs>
            <a:gs pos="87000">
              <a:srgbClr val="FFA800"/>
            </a:gs>
            <a:gs pos="100000">
              <a:srgbClr val="825600"/>
            </a:gs>
          </a:gsLst>
          <a:lin ang="0" scaled="1"/>
        </a:gradFill>
        <a:effectLst/>
      </p:bgPr>
    </p:bg>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smtClean="0">
                <a:sym typeface="Wingdings" pitchFamily="2" charset="2"/>
              </a:rPr>
              <a:t> Art</a:t>
            </a:r>
            <a:r>
              <a:rPr lang="en-US" smtClean="0"/>
              <a:t> </a:t>
            </a:r>
            <a:r>
              <a:rPr lang="en-US" smtClean="0">
                <a:sym typeface="Wingdings" pitchFamily="2" charset="2"/>
              </a:rPr>
              <a:t></a:t>
            </a:r>
            <a:endParaRPr lang="en-US" smtClean="0"/>
          </a:p>
        </p:txBody>
      </p:sp>
      <p:sp>
        <p:nvSpPr>
          <p:cNvPr id="33795" name="Content Placeholder 2"/>
          <p:cNvSpPr>
            <a:spLocks noGrp="1"/>
          </p:cNvSpPr>
          <p:nvPr>
            <p:ph idx="1"/>
          </p:nvPr>
        </p:nvSpPr>
        <p:spPr/>
        <p:txBody>
          <a:bodyPr/>
          <a:lstStyle/>
          <a:p>
            <a:r>
              <a:rPr lang="en-US" smtClean="0"/>
              <a:t>Japan has one of the most ancient traditions in the world. </a:t>
            </a:r>
          </a:p>
          <a:p>
            <a:r>
              <a:rPr lang="en-US" smtClean="0"/>
              <a:t>Sculptures in Japan are first carved from wood and then coated in gold.</a:t>
            </a:r>
          </a:p>
          <a:p>
            <a:r>
              <a:rPr lang="en-US" smtClean="0"/>
              <a:t>In the earliest culture, Jomon made clay pots and figures.</a:t>
            </a:r>
          </a:p>
          <a:p>
            <a:r>
              <a:rPr lang="en-US" smtClean="0"/>
              <a:t>Poetry in Japan is written in calligraphy on scrolls.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rgbClr val="CCCCFF"/>
            </a:gs>
            <a:gs pos="17999">
              <a:srgbClr val="99CCFF"/>
            </a:gs>
            <a:gs pos="36000">
              <a:srgbClr val="9966FF"/>
            </a:gs>
            <a:gs pos="61000">
              <a:srgbClr val="CC99FF"/>
            </a:gs>
            <a:gs pos="82001">
              <a:srgbClr val="99CCFF"/>
            </a:gs>
            <a:gs pos="100000">
              <a:srgbClr val="CCCCFF"/>
            </a:gs>
          </a:gsLst>
          <a:lin ang="5400000"/>
        </a:gradFill>
        <a:effectLst/>
      </p:bgPr>
    </p:bg>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mtClean="0"/>
              <a:t>Geography:</a:t>
            </a:r>
          </a:p>
        </p:txBody>
      </p:sp>
      <p:sp>
        <p:nvSpPr>
          <p:cNvPr id="3" name="Text Placeholder 2"/>
          <p:cNvSpPr>
            <a:spLocks noGrp="1"/>
          </p:cNvSpPr>
          <p:nvPr>
            <p:ph sz="half" idx="1"/>
          </p:nvPr>
        </p:nvSpPr>
        <p:spPr/>
        <p:txBody>
          <a:bodyPr>
            <a:normAutofit/>
          </a:bodyPr>
          <a:lstStyle/>
          <a:p>
            <a:pPr>
              <a:lnSpc>
                <a:spcPct val="90000"/>
              </a:lnSpc>
            </a:pPr>
            <a:r>
              <a:rPr lang="en-US" sz="1900" smtClean="0">
                <a:latin typeface="Arial Black" pitchFamily="34" charset="0"/>
              </a:rPr>
              <a:t>Japan makes up an archipelago that extends along the Pacific coast of Asia. </a:t>
            </a:r>
          </a:p>
          <a:p>
            <a:pPr>
              <a:lnSpc>
                <a:spcPct val="90000"/>
              </a:lnSpc>
            </a:pPr>
            <a:r>
              <a:rPr lang="en-US" sz="1900" smtClean="0">
                <a:latin typeface="Arial Black" pitchFamily="34" charset="0"/>
              </a:rPr>
              <a:t>Japan is 36 degrees North of the equator and 138 degrees East of the Prime Meridian.</a:t>
            </a:r>
          </a:p>
          <a:p>
            <a:pPr>
              <a:lnSpc>
                <a:spcPct val="90000"/>
              </a:lnSpc>
            </a:pPr>
            <a:r>
              <a:rPr lang="en-US" sz="1900" smtClean="0">
                <a:latin typeface="Arial Black" pitchFamily="34" charset="0"/>
              </a:rPr>
              <a:t>Japan makes up a total of 2,456 islands with a land area of around 145, 916.9 square miles. </a:t>
            </a:r>
          </a:p>
          <a:p>
            <a:pPr>
              <a:lnSpc>
                <a:spcPct val="90000"/>
              </a:lnSpc>
            </a:pPr>
            <a:r>
              <a:rPr lang="en-US" sz="1900" smtClean="0">
                <a:latin typeface="Arial Black" pitchFamily="34" charset="0"/>
              </a:rPr>
              <a:t>There are 4 major islands called Hokkaido, Honshu, Shikoku, and Kyushu.</a:t>
            </a:r>
          </a:p>
          <a:p>
            <a:pPr>
              <a:lnSpc>
                <a:spcPct val="90000"/>
              </a:lnSpc>
              <a:buFont typeface="Arial" pitchFamily="34" charset="0"/>
              <a:buNone/>
            </a:pPr>
            <a:r>
              <a:rPr lang="en-US" sz="1900" smtClean="0">
                <a:latin typeface="Arial Black" pitchFamily="34" charset="0"/>
              </a:rPr>
              <a:t> </a:t>
            </a:r>
          </a:p>
          <a:p>
            <a:pPr>
              <a:lnSpc>
                <a:spcPct val="90000"/>
              </a:lnSpc>
            </a:pPr>
            <a:endParaRPr lang="en-US" sz="1900" smtClean="0">
              <a:latin typeface="Arial Black" pitchFamily="34" charset="0"/>
            </a:endParaRPr>
          </a:p>
          <a:p>
            <a:pPr>
              <a:lnSpc>
                <a:spcPct val="90000"/>
              </a:lnSpc>
            </a:pPr>
            <a:endParaRPr lang="en-US" sz="1900" smtClean="0">
              <a:latin typeface="Arial Black" pitchFamily="34" charset="0"/>
            </a:endParaRPr>
          </a:p>
          <a:p>
            <a:pPr>
              <a:lnSpc>
                <a:spcPct val="90000"/>
              </a:lnSpc>
            </a:pPr>
            <a:endParaRPr lang="en-US" sz="2200" smtClean="0">
              <a:latin typeface="Arial Black" pitchFamily="34" charset="0"/>
            </a:endParaRPr>
          </a:p>
        </p:txBody>
      </p:sp>
      <p:pic>
        <p:nvPicPr>
          <p:cNvPr id="15364" name="Content Placeholder 4" descr="bjt.gif"/>
          <p:cNvPicPr>
            <a:picLocks noGrp="1" noChangeAspect="1"/>
          </p:cNvPicPr>
          <p:nvPr>
            <p:ph sz="half" idx="2"/>
          </p:nvPr>
        </p:nvPicPr>
        <p:blipFill>
          <a:blip r:embed="rId2" cstate="print"/>
          <a:srcRect/>
          <a:stretch>
            <a:fillRect/>
          </a:stretch>
        </p:blipFill>
        <p:spPr>
          <a:xfrm>
            <a:off x="4648200" y="2132013"/>
            <a:ext cx="4038600" cy="3462337"/>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3399"/>
            </a:gs>
            <a:gs pos="25000">
              <a:srgbClr val="FF6633"/>
            </a:gs>
            <a:gs pos="50000">
              <a:srgbClr val="FFFF00"/>
            </a:gs>
            <a:gs pos="75000">
              <a:srgbClr val="01A78F"/>
            </a:gs>
            <a:gs pos="100000">
              <a:srgbClr val="3366FF"/>
            </a:gs>
          </a:gsLst>
          <a:lin ang="5400000"/>
        </a:gradFill>
        <a:effectLst/>
      </p:bgPr>
    </p:bg>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smtClean="0"/>
              <a:t>Fun words to know!: </a:t>
            </a:r>
          </a:p>
        </p:txBody>
      </p:sp>
      <p:sp>
        <p:nvSpPr>
          <p:cNvPr id="34819" name="Content Placeholder 2"/>
          <p:cNvSpPr>
            <a:spLocks noGrp="1"/>
          </p:cNvSpPr>
          <p:nvPr>
            <p:ph idx="1"/>
          </p:nvPr>
        </p:nvSpPr>
        <p:spPr/>
        <p:txBody>
          <a:bodyPr/>
          <a:lstStyle/>
          <a:p>
            <a:r>
              <a:rPr lang="en-US" dirty="0" smtClean="0"/>
              <a:t>Konnichiwa: Hello </a:t>
            </a:r>
          </a:p>
          <a:p>
            <a:r>
              <a:rPr lang="en-US" dirty="0" smtClean="0"/>
              <a:t>Ha </a:t>
            </a:r>
            <a:r>
              <a:rPr lang="en-US" dirty="0" err="1" smtClean="0"/>
              <a:t>ji</a:t>
            </a:r>
            <a:r>
              <a:rPr lang="en-US" dirty="0" smtClean="0"/>
              <a:t> me ma </a:t>
            </a:r>
            <a:r>
              <a:rPr lang="en-US" dirty="0" err="1" smtClean="0"/>
              <a:t>shi</a:t>
            </a:r>
            <a:r>
              <a:rPr lang="en-US" dirty="0" smtClean="0"/>
              <a:t> </a:t>
            </a:r>
            <a:r>
              <a:rPr lang="en-US" dirty="0" err="1" smtClean="0"/>
              <a:t>te</a:t>
            </a:r>
            <a:r>
              <a:rPr lang="en-US" dirty="0" smtClean="0"/>
              <a:t>: Nice to meet you </a:t>
            </a:r>
          </a:p>
          <a:p>
            <a:endParaRPr lang="en-US" dirty="0" smtClean="0"/>
          </a:p>
          <a:p>
            <a:r>
              <a:rPr lang="en-US" dirty="0" smtClean="0"/>
              <a:t>O </a:t>
            </a:r>
            <a:r>
              <a:rPr lang="en-US" dirty="0" err="1" smtClean="0"/>
              <a:t>genki</a:t>
            </a:r>
            <a:r>
              <a:rPr lang="en-US" dirty="0" smtClean="0"/>
              <a:t> </a:t>
            </a:r>
            <a:r>
              <a:rPr lang="en-US" dirty="0" err="1" smtClean="0"/>
              <a:t>desu</a:t>
            </a:r>
            <a:r>
              <a:rPr lang="en-US" dirty="0" smtClean="0"/>
              <a:t> ka: How are you? </a:t>
            </a:r>
          </a:p>
          <a:p>
            <a:r>
              <a:rPr lang="en-US" dirty="0" err="1" smtClean="0"/>
              <a:t>Yude</a:t>
            </a:r>
            <a:r>
              <a:rPr lang="en-US" dirty="0" smtClean="0"/>
              <a:t> </a:t>
            </a:r>
            <a:r>
              <a:rPr lang="en-US" dirty="0" err="1" smtClean="0"/>
              <a:t>Tamago</a:t>
            </a:r>
            <a:r>
              <a:rPr lang="en-US" dirty="0" smtClean="0"/>
              <a:t>: Boiled egg…OR boiled grandchild.</a:t>
            </a:r>
          </a:p>
          <a:p>
            <a:r>
              <a:rPr lang="en-US" dirty="0" err="1" smtClean="0"/>
              <a:t>Saigo</a:t>
            </a:r>
            <a:r>
              <a:rPr lang="en-US" dirty="0" smtClean="0"/>
              <a:t> Ni: The end </a:t>
            </a:r>
          </a:p>
        </p:txBody>
      </p:sp>
      <p:pic>
        <p:nvPicPr>
          <p:cNvPr id="34820" name="Picture 2" descr="Hello in Japanese"/>
          <p:cNvPicPr>
            <a:picLocks noChangeAspect="1" noChangeArrowheads="1"/>
          </p:cNvPicPr>
          <p:nvPr/>
        </p:nvPicPr>
        <p:blipFill>
          <a:blip r:embed="rId2" cstate="print"/>
          <a:srcRect/>
          <a:stretch>
            <a:fillRect/>
          </a:stretch>
        </p:blipFill>
        <p:spPr bwMode="auto">
          <a:xfrm>
            <a:off x="4038600" y="1676400"/>
            <a:ext cx="1530350" cy="361950"/>
          </a:xfrm>
          <a:prstGeom prst="rect">
            <a:avLst/>
          </a:prstGeom>
          <a:noFill/>
          <a:ln w="9525">
            <a:noFill/>
            <a:miter lim="800000"/>
            <a:headEnd/>
            <a:tailEnd/>
          </a:ln>
        </p:spPr>
      </p:pic>
      <p:pic>
        <p:nvPicPr>
          <p:cNvPr id="34821" name="Picture 4" descr="Nice to meet you in Japanese"/>
          <p:cNvPicPr>
            <a:picLocks noChangeAspect="1" noChangeArrowheads="1"/>
          </p:cNvPicPr>
          <p:nvPr/>
        </p:nvPicPr>
        <p:blipFill>
          <a:blip r:embed="rId3" cstate="print"/>
          <a:srcRect/>
          <a:stretch>
            <a:fillRect/>
          </a:stretch>
        </p:blipFill>
        <p:spPr bwMode="auto">
          <a:xfrm>
            <a:off x="3048000" y="2743200"/>
            <a:ext cx="1874838" cy="390525"/>
          </a:xfrm>
          <a:prstGeom prst="rect">
            <a:avLst/>
          </a:prstGeom>
          <a:noFill/>
          <a:ln w="9525">
            <a:noFill/>
            <a:miter lim="800000"/>
            <a:headEnd/>
            <a:tailEnd/>
          </a:ln>
        </p:spPr>
      </p:pic>
      <p:sp>
        <p:nvSpPr>
          <p:cNvPr id="34822" name="Rectangle 5"/>
          <p:cNvSpPr>
            <a:spLocks noChangeArrowheads="1"/>
          </p:cNvSpPr>
          <p:nvPr/>
        </p:nvSpPr>
        <p:spPr bwMode="auto">
          <a:xfrm>
            <a:off x="3810000" y="5187573"/>
            <a:ext cx="2057400" cy="369332"/>
          </a:xfrm>
          <a:prstGeom prst="rect">
            <a:avLst/>
          </a:prstGeom>
          <a:noFill/>
          <a:ln w="9525">
            <a:noFill/>
            <a:miter lim="800000"/>
            <a:headEnd/>
            <a:tailEnd/>
          </a:ln>
        </p:spPr>
        <p:txBody>
          <a:bodyPr wrap="square" anchor="ctr">
            <a:spAutoFit/>
          </a:bodyPr>
          <a:lstStyle/>
          <a:p>
            <a:r>
              <a:rPr lang="en-US" altLang="en-US" dirty="0" err="1" smtClean="0">
                <a:cs typeface="Arial" pitchFamily="34" charset="0"/>
              </a:rPr>
              <a:t>最後に</a:t>
            </a:r>
            <a:r>
              <a:rPr lang="en-US" altLang="ja-JP" dirty="0" smtClean="0">
                <a:cs typeface="Arial" pitchFamily="34" charset="0"/>
              </a:rPr>
              <a:t> </a:t>
            </a:r>
            <a:endParaRPr lang="en-US" dirty="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430962"/>
          </a:xfrm>
        </p:spPr>
        <p:txBody>
          <a:bodyPr>
            <a:normAutofit fontScale="90000"/>
          </a:bodyPr>
          <a:lstStyle/>
          <a:p>
            <a:r>
              <a:rPr lang="en-US" sz="3200" smtClean="0">
                <a:hlinkClick r:id="rId2"/>
              </a:rPr>
              <a:t>http://</a:t>
            </a:r>
            <a:r>
              <a:rPr lang="en-US" sz="2400" smtClean="0">
                <a:hlinkClick r:id="rId2"/>
              </a:rPr>
              <a:t>www.bing.com/images/search?q=Japan</a:t>
            </a:r>
            <a:r>
              <a:rPr lang="en-US" sz="3200" smtClean="0">
                <a:hlinkClick r:id="rId2"/>
              </a:rPr>
              <a:t>&amp;qpvt=Japan&amp;FORM=IGRE&amp;adlt=strict#x0y0</a:t>
            </a:r>
            <a:r>
              <a:rPr lang="en-US" sz="3200" smtClean="0"/>
              <a:t/>
            </a:r>
            <a:br>
              <a:rPr lang="en-US" sz="3200" smtClean="0"/>
            </a:br>
            <a:r>
              <a:rPr lang="en-US" sz="3200" smtClean="0"/>
              <a:t>http://www.wikipedia.org/</a:t>
            </a:r>
            <a:br>
              <a:rPr lang="en-US" sz="3200" smtClean="0"/>
            </a:br>
            <a:r>
              <a:rPr lang="en-US" sz="3200" smtClean="0">
                <a:hlinkClick r:id="rId3"/>
              </a:rPr>
              <a:t>http://www.kyrene.org/schools/brisas/sunda/arthistory/japan.htm</a:t>
            </a:r>
            <a:r>
              <a:rPr lang="en-US" sz="3200" smtClean="0"/>
              <a:t/>
            </a:r>
            <a:br>
              <a:rPr lang="en-US" sz="3200" smtClean="0"/>
            </a:br>
            <a:r>
              <a:rPr lang="en-US" sz="3200" smtClean="0">
                <a:hlinkClick r:id="rId4"/>
              </a:rPr>
              <a:t>http://www.thereareplaces.com/newguidebook/pdest/Asia/jppts.htm</a:t>
            </a:r>
            <a:r>
              <a:rPr lang="en-US" sz="3200" smtClean="0"/>
              <a:t/>
            </a:r>
            <a:br>
              <a:rPr lang="en-US" sz="3200" smtClean="0"/>
            </a:br>
            <a:r>
              <a:rPr lang="en-US" sz="3200" smtClean="0">
                <a:hlinkClick r:id="rId5"/>
              </a:rPr>
              <a:t>http://www.japan-guide.com/e/e620.html</a:t>
            </a:r>
            <a:r>
              <a:rPr lang="en-US" sz="3200" smtClean="0"/>
              <a:t/>
            </a:r>
            <a:br>
              <a:rPr lang="en-US" sz="3200" smtClean="0"/>
            </a:br>
            <a:r>
              <a:rPr lang="en-US" sz="4000" smtClean="0"/>
              <a:t/>
            </a:r>
            <a:br>
              <a:rPr lang="en-US" sz="4000" smtClean="0"/>
            </a:br>
            <a:r>
              <a:rPr lang="en-US" sz="4000" smtClean="0"/>
              <a:t/>
            </a:r>
            <a:br>
              <a:rPr lang="en-US" sz="4000" smtClean="0"/>
            </a:br>
            <a:r>
              <a:rPr lang="en-US" sz="4000" smtClean="0"/>
              <a:t/>
            </a:r>
            <a:br>
              <a:rPr lang="en-US" sz="4000" smtClean="0"/>
            </a:br>
            <a:endParaRPr lang="en-US" sz="40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solidFill>
                  <a:srgbClr val="00FF00"/>
                </a:solidFill>
              </a:rPr>
              <a:t>Topography</a:t>
            </a:r>
            <a:r>
              <a:rPr lang="en-US" smtClean="0">
                <a:solidFill>
                  <a:srgbClr val="92D050"/>
                </a:solidFill>
              </a:rPr>
              <a:t>:</a:t>
            </a:r>
          </a:p>
        </p:txBody>
      </p:sp>
      <p:sp>
        <p:nvSpPr>
          <p:cNvPr id="3" name="Content Placeholder 2"/>
          <p:cNvSpPr>
            <a:spLocks noGrp="1"/>
          </p:cNvSpPr>
          <p:nvPr>
            <p:ph idx="1"/>
          </p:nvPr>
        </p:nvSpPr>
        <p:spPr/>
        <p:txBody>
          <a:bodyPr>
            <a:normAutofit/>
          </a:bodyPr>
          <a:lstStyle/>
          <a:p>
            <a:pPr>
              <a:lnSpc>
                <a:spcPct val="80000"/>
              </a:lnSpc>
            </a:pPr>
            <a:r>
              <a:rPr lang="en-US" sz="3000" smtClean="0">
                <a:solidFill>
                  <a:srgbClr val="00FF00"/>
                </a:solidFill>
              </a:rPr>
              <a:t>74% of Japan is mountainous</a:t>
            </a:r>
          </a:p>
          <a:p>
            <a:pPr>
              <a:lnSpc>
                <a:spcPct val="80000"/>
              </a:lnSpc>
            </a:pPr>
            <a:r>
              <a:rPr lang="en-US" sz="3000" smtClean="0">
                <a:solidFill>
                  <a:srgbClr val="00FF00"/>
                </a:solidFill>
              </a:rPr>
              <a:t>Japans’ highest mountain is Mount Fuji with an elevation of 12, 388 feet. </a:t>
            </a:r>
          </a:p>
          <a:p>
            <a:pPr>
              <a:lnSpc>
                <a:spcPct val="80000"/>
              </a:lnSpc>
            </a:pPr>
            <a:r>
              <a:rPr lang="en-US" sz="3000" smtClean="0">
                <a:solidFill>
                  <a:srgbClr val="00FF00"/>
                </a:solidFill>
              </a:rPr>
              <a:t>The islands of Japan are settled on a dangerous volcanic zone where many earthquakes send tremors through the area, along with volcanic eruptions. </a:t>
            </a:r>
          </a:p>
          <a:p>
            <a:pPr>
              <a:lnSpc>
                <a:spcPct val="80000"/>
              </a:lnSpc>
            </a:pPr>
            <a:r>
              <a:rPr lang="en-US" sz="3000" smtClean="0">
                <a:solidFill>
                  <a:srgbClr val="00FF00"/>
                </a:solidFill>
              </a:rPr>
              <a:t>Japan is surrounded by many seas and oceans such as the North Pacific Sea, Philippine Sea, Korean Strait, Sea of Japan, and the East China Sea.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rgbClr val="DDEBCF"/>
            </a:gs>
            <a:gs pos="50000">
              <a:srgbClr val="9CB86E"/>
            </a:gs>
            <a:gs pos="100000">
              <a:srgbClr val="156B13"/>
            </a:gs>
          </a:gsLst>
          <a:lin ang="5400000"/>
        </a:gradFill>
        <a:effectLst/>
      </p:bgPr>
    </p:bg>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t>Climate:</a:t>
            </a:r>
          </a:p>
        </p:txBody>
      </p:sp>
      <p:sp>
        <p:nvSpPr>
          <p:cNvPr id="3" name="Content Placeholder 2"/>
          <p:cNvSpPr>
            <a:spLocks noGrp="1"/>
          </p:cNvSpPr>
          <p:nvPr>
            <p:ph idx="1"/>
          </p:nvPr>
        </p:nvSpPr>
        <p:spPr/>
        <p:txBody>
          <a:bodyPr>
            <a:normAutofit/>
          </a:bodyPr>
          <a:lstStyle/>
          <a:p>
            <a:r>
              <a:rPr lang="en-US" sz="3000" smtClean="0"/>
              <a:t>Japan has 4 seasons, like the U.S.A, but their climate ranges from cool-temperate in the north to subtropical in the south.</a:t>
            </a:r>
          </a:p>
          <a:p>
            <a:r>
              <a:rPr lang="en-US" sz="3000" smtClean="0"/>
              <a:t>Japan is generally rainy with a lot of humidity. Rainfall is around 39.4-78.7 inches annually. Almost 70% of the rainfall falls between the months of June-September. </a:t>
            </a:r>
          </a:p>
          <a:p>
            <a:r>
              <a:rPr lang="en-US" sz="3000" smtClean="0"/>
              <a:t>Its location near Asian continents and its major ocean currents are what effect the climate.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200"/>
            </a:gs>
            <a:gs pos="45000">
              <a:srgbClr val="FF7A00"/>
            </a:gs>
            <a:gs pos="70000">
              <a:srgbClr val="FF0300"/>
            </a:gs>
            <a:gs pos="100000">
              <a:srgbClr val="4D0808"/>
            </a:gs>
          </a:gsLst>
          <a:lin ang="5400000"/>
        </a:gradFill>
        <a:effectLst/>
      </p:bgPr>
    </p:bg>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mtClean="0"/>
              <a:t>History:</a:t>
            </a:r>
          </a:p>
        </p:txBody>
      </p:sp>
      <p:sp>
        <p:nvSpPr>
          <p:cNvPr id="3" name="Content Placeholder 2"/>
          <p:cNvSpPr>
            <a:spLocks noGrp="1"/>
          </p:cNvSpPr>
          <p:nvPr>
            <p:ph idx="1"/>
          </p:nvPr>
        </p:nvSpPr>
        <p:spPr/>
        <p:txBody>
          <a:bodyPr>
            <a:normAutofit/>
          </a:bodyPr>
          <a:lstStyle/>
          <a:p>
            <a:pPr>
              <a:lnSpc>
                <a:spcPct val="90000"/>
              </a:lnSpc>
            </a:pPr>
            <a:r>
              <a:rPr lang="en-US" smtClean="0"/>
              <a:t>There are many periods in history that made Japan what it is today. It began with the Prehistoric Period (began in 10,000 B.C.) and is now at the Heisei Period (1989-present). Japan got much of its culture and traditions from China, which ruled the land of Japan  until around the Heian Period when Japanese families took over the government. Many families ruled for the  title at the imperial palace.</a:t>
            </a:r>
          </a:p>
          <a:p>
            <a:pPr>
              <a:lnSpc>
                <a:spcPct val="90000"/>
              </a:lnSpc>
            </a:pPr>
            <a:endParaRPr lang="en-US" smtClean="0"/>
          </a:p>
          <a:p>
            <a:pPr>
              <a:lnSpc>
                <a:spcPct val="90000"/>
              </a:lnSpc>
            </a:pPr>
            <a:endParaRPr 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3399"/>
            </a:gs>
            <a:gs pos="25000">
              <a:srgbClr val="FF6633"/>
            </a:gs>
            <a:gs pos="50000">
              <a:srgbClr val="FFFF00"/>
            </a:gs>
            <a:gs pos="75000">
              <a:srgbClr val="01A78F"/>
            </a:gs>
            <a:gs pos="100000">
              <a:srgbClr val="3366FF"/>
            </a:gs>
          </a:gsLst>
          <a:lin ang="5400000"/>
        </a:grad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mtClean="0"/>
              <a:t>History continued…</a:t>
            </a:r>
          </a:p>
        </p:txBody>
      </p:sp>
      <p:sp>
        <p:nvSpPr>
          <p:cNvPr id="3" name="Content Placeholder 2"/>
          <p:cNvSpPr>
            <a:spLocks noGrp="1"/>
          </p:cNvSpPr>
          <p:nvPr>
            <p:ph idx="1"/>
          </p:nvPr>
        </p:nvSpPr>
        <p:spPr/>
        <p:txBody>
          <a:bodyPr>
            <a:normAutofit/>
          </a:bodyPr>
          <a:lstStyle/>
          <a:p>
            <a:pPr>
              <a:lnSpc>
                <a:spcPct val="80000"/>
              </a:lnSpc>
            </a:pPr>
            <a:r>
              <a:rPr lang="en-US" sz="2200" smtClean="0"/>
              <a:t>In 1923, an earthquake called The Great Kanto Earthquake struck the island of Honshu. It only lasted 4-10 minutes but killed around 140,00 people. AT THE TIME, it was recorded to be the worst earthquake Japan had ever had.</a:t>
            </a:r>
          </a:p>
          <a:p>
            <a:pPr>
              <a:lnSpc>
                <a:spcPct val="80000"/>
              </a:lnSpc>
            </a:pPr>
            <a:r>
              <a:rPr lang="en-US" sz="2200" smtClean="0"/>
              <a:t>Due to the earthquake, Japan had a minor economic depression. The military then gained power of the government, which somewhat lead to the attack on Pearl Harbor in 1941. Due to this attack, Japan was bombed by the United States on August 6, 1945 with the bomb “Little Boy.” Then again on August 9, 1845 by “Fat Man.” 15–20% died from radiation sickness, 20–30% from flash burns, and 50–60% from other injuries, compounded by illness. In both cities (Hiroshima and Nagasaki), most of the dead were civilians.</a:t>
            </a:r>
          </a:p>
          <a:p>
            <a:pPr>
              <a:lnSpc>
                <a:spcPct val="80000"/>
              </a:lnSpc>
            </a:pPr>
            <a:r>
              <a:rPr lang="en-US" sz="2200" smtClean="0"/>
              <a:t>Japan has had to rebuild there economy and land, but eventually took its place among the worlds leading democratic powers.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15000">
              <a:schemeClr val="accent2">
                <a:lumMod val="60000"/>
                <a:lumOff val="40000"/>
                <a:alpha val="91000"/>
              </a:schemeClr>
            </a:gs>
            <a:gs pos="30000">
              <a:srgbClr val="D49E6C"/>
            </a:gs>
            <a:gs pos="70000">
              <a:srgbClr val="A65528"/>
            </a:gs>
            <a:gs pos="100000">
              <a:srgbClr val="663012"/>
            </a:gs>
          </a:gsLst>
          <a:lin ang="5400000" scaled="0"/>
        </a:gradFill>
        <a:effectLst/>
      </p:bgPr>
    </p:bg>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mtClean="0"/>
              <a:t>Government:</a:t>
            </a:r>
          </a:p>
        </p:txBody>
      </p:sp>
      <p:sp>
        <p:nvSpPr>
          <p:cNvPr id="3" name="Content Placeholder 2"/>
          <p:cNvSpPr>
            <a:spLocks noGrp="1"/>
          </p:cNvSpPr>
          <p:nvPr>
            <p:ph idx="1"/>
          </p:nvPr>
        </p:nvSpPr>
        <p:spPr/>
        <p:txBody>
          <a:bodyPr>
            <a:normAutofit/>
          </a:bodyPr>
          <a:lstStyle/>
          <a:p>
            <a:r>
              <a:rPr lang="en-US" sz="3000" smtClean="0"/>
              <a:t>Japan’s government is a constitutional monarchy where the emperor has very limited authority over things. The emperor is only defined as the “symbol of the state and the unity of the people.” Decisions of the government lie in the hands of the Prime Minister and the Diet ( the bicameral parliament). The House of Representatives has 480 seats and they serve 4 year terms. The House of Councilors (242 seats), serve 6 year terms.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a:gradFill>
        <a:effectLst/>
      </p:bgPr>
    </p:bg>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t>Economy:</a:t>
            </a:r>
          </a:p>
        </p:txBody>
      </p:sp>
      <p:sp>
        <p:nvSpPr>
          <p:cNvPr id="3" name="Content Placeholder 2"/>
          <p:cNvSpPr>
            <a:spLocks noGrp="1"/>
          </p:cNvSpPr>
          <p:nvPr>
            <p:ph idx="1"/>
          </p:nvPr>
        </p:nvSpPr>
        <p:spPr/>
        <p:txBody>
          <a:bodyPr>
            <a:normAutofit/>
          </a:bodyPr>
          <a:lstStyle/>
          <a:p>
            <a:pPr>
              <a:lnSpc>
                <a:spcPct val="90000"/>
              </a:lnSpc>
            </a:pPr>
            <a:r>
              <a:rPr lang="en-US" sz="2700" smtClean="0"/>
              <a:t>Has the third largest economy in the world…behind United States and the People’s Republic of China.</a:t>
            </a:r>
          </a:p>
          <a:p>
            <a:pPr>
              <a:lnSpc>
                <a:spcPct val="90000"/>
              </a:lnSpc>
            </a:pPr>
            <a:r>
              <a:rPr lang="en-US" sz="2700" smtClean="0"/>
              <a:t>In recent years Japan has lead the world in having the top export market in 15 trading nations.</a:t>
            </a:r>
          </a:p>
          <a:p>
            <a:pPr>
              <a:lnSpc>
                <a:spcPct val="90000"/>
              </a:lnSpc>
            </a:pPr>
            <a:r>
              <a:rPr lang="en-US" sz="2700" smtClean="0"/>
              <a:t>For industry, the manufacturing fields in which Japan makes most income is in electronics and automobile factory.</a:t>
            </a:r>
          </a:p>
          <a:p>
            <a:pPr>
              <a:lnSpc>
                <a:spcPct val="90000"/>
              </a:lnSpc>
            </a:pPr>
            <a:r>
              <a:rPr lang="en-US" sz="2700" smtClean="0"/>
              <a:t>12% of Japan’s land is suitable for growth. Rice, wheat, sorghum, soybeans, and multiple fruits are their main exports. Japan’s fish counts for nearly 15% of the global amount.</a:t>
            </a:r>
          </a:p>
          <a:p>
            <a:pPr>
              <a:lnSpc>
                <a:spcPct val="90000"/>
              </a:lnSpc>
            </a:pPr>
            <a:endParaRPr lang="en-US" sz="270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solidFill>
                  <a:srgbClr val="FFFF00"/>
                </a:solidFill>
                <a:latin typeface="Arial Black" pitchFamily="34" charset="0"/>
              </a:rPr>
              <a:t>Tokyo</a:t>
            </a:r>
            <a:r>
              <a:rPr lang="en-US" smtClean="0"/>
              <a:t>:</a:t>
            </a:r>
          </a:p>
        </p:txBody>
      </p:sp>
      <p:sp>
        <p:nvSpPr>
          <p:cNvPr id="3" name="Content Placeholder 2"/>
          <p:cNvSpPr>
            <a:spLocks noGrp="1"/>
          </p:cNvSpPr>
          <p:nvPr>
            <p:ph idx="1"/>
          </p:nvPr>
        </p:nvSpPr>
        <p:spPr/>
        <p:txBody>
          <a:bodyPr>
            <a:normAutofit/>
          </a:bodyPr>
          <a:lstStyle/>
          <a:p>
            <a:pPr>
              <a:lnSpc>
                <a:spcPct val="80000"/>
              </a:lnSpc>
            </a:pPr>
            <a:r>
              <a:rPr lang="en-US" sz="3000" smtClean="0">
                <a:solidFill>
                  <a:srgbClr val="FFFF00"/>
                </a:solidFill>
                <a:latin typeface="Constantia" pitchFamily="18" charset="0"/>
              </a:rPr>
              <a:t>Capitol of Japan</a:t>
            </a:r>
          </a:p>
          <a:p>
            <a:pPr>
              <a:lnSpc>
                <a:spcPct val="80000"/>
              </a:lnSpc>
            </a:pPr>
            <a:r>
              <a:rPr lang="en-US" sz="3000" smtClean="0">
                <a:solidFill>
                  <a:srgbClr val="FFFF00"/>
                </a:solidFill>
                <a:latin typeface="Constantia" pitchFamily="18" charset="0"/>
              </a:rPr>
              <a:t>Largest metropolitan area in Japan</a:t>
            </a:r>
          </a:p>
          <a:p>
            <a:pPr>
              <a:lnSpc>
                <a:spcPct val="80000"/>
              </a:lnSpc>
            </a:pPr>
            <a:r>
              <a:rPr lang="en-US" sz="3000" smtClean="0">
                <a:solidFill>
                  <a:srgbClr val="FFFF00"/>
                </a:solidFill>
                <a:latin typeface="Constantia" pitchFamily="18" charset="0"/>
              </a:rPr>
              <a:t>Located off the eastern side of the main island of Honshu. </a:t>
            </a:r>
          </a:p>
          <a:p>
            <a:pPr>
              <a:lnSpc>
                <a:spcPct val="80000"/>
              </a:lnSpc>
            </a:pPr>
            <a:r>
              <a:rPr lang="en-US" sz="3000" smtClean="0">
                <a:solidFill>
                  <a:srgbClr val="FFFF00"/>
                </a:solidFill>
                <a:latin typeface="Constantia" pitchFamily="18" charset="0"/>
              </a:rPr>
              <a:t>It is the location of the Japanese government and home to the Imperial Palace, and the imperial family.</a:t>
            </a:r>
          </a:p>
          <a:p>
            <a:pPr>
              <a:lnSpc>
                <a:spcPct val="80000"/>
              </a:lnSpc>
            </a:pPr>
            <a:r>
              <a:rPr lang="en-US" sz="3000" smtClean="0">
                <a:solidFill>
                  <a:srgbClr val="FFFF00"/>
                </a:solidFill>
                <a:latin typeface="Constantia" pitchFamily="18" charset="0"/>
              </a:rPr>
              <a:t>Has 35-39 million people.</a:t>
            </a:r>
          </a:p>
          <a:p>
            <a:pPr>
              <a:lnSpc>
                <a:spcPct val="80000"/>
              </a:lnSpc>
            </a:pPr>
            <a:r>
              <a:rPr lang="en-US" sz="3000" smtClean="0">
                <a:solidFill>
                  <a:srgbClr val="FFFF00"/>
                </a:solidFill>
                <a:latin typeface="Constantia" pitchFamily="18" charset="0"/>
              </a:rPr>
              <a:t>Leads the world in first place for using up the most energy and electrical resources</a:t>
            </a:r>
            <a:r>
              <a:rPr lang="en-US" sz="3000" smtClean="0">
                <a:solidFill>
                  <a:srgbClr val="FAC090"/>
                </a:solidFill>
                <a:latin typeface="Constantia" pitchFamily="18" charset="0"/>
              </a:rPr>
              <a: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287</TotalTime>
  <Words>1415</Words>
  <Application>Microsoft Office PowerPoint</Application>
  <PresentationFormat>On-screen Show (4:3)</PresentationFormat>
  <Paragraphs>94</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Japan</vt:lpstr>
      <vt:lpstr>Geography:</vt:lpstr>
      <vt:lpstr>Topography:</vt:lpstr>
      <vt:lpstr>Climate:</vt:lpstr>
      <vt:lpstr>History:</vt:lpstr>
      <vt:lpstr>History continued…</vt:lpstr>
      <vt:lpstr>Government:</vt:lpstr>
      <vt:lpstr>Economy:</vt:lpstr>
      <vt:lpstr>Tokyo:</vt:lpstr>
      <vt:lpstr>FOOD!!!!!!! ICKY!!!!!!!!!</vt:lpstr>
      <vt:lpstr>FOOD CONTINUED!!! YUM!!!</vt:lpstr>
      <vt:lpstr>Holidays/ festivals (just a few): </vt:lpstr>
      <vt:lpstr>National animals:</vt:lpstr>
      <vt:lpstr>Funerals:</vt:lpstr>
      <vt:lpstr>Religion:</vt:lpstr>
      <vt:lpstr>Cherry Blossom Tree:</vt:lpstr>
      <vt:lpstr>Education </vt:lpstr>
      <vt:lpstr>Places to visit</vt:lpstr>
      <vt:lpstr> Art </vt:lpstr>
      <vt:lpstr>Fun words to know!: </vt:lpstr>
      <vt:lpstr>http://www.bing.com/images/search?q=Japan&amp;qpvt=Japan&amp;FORM=IGRE&amp;adlt=strict#x0y0 http://www.wikipedia.org/ http://www.kyrene.org/schools/brisas/sunda/arthistory/japan.htm http://www.thereareplaces.com/newguidebook/pdest/Asia/jppts.htm http://www.japan-guide.com/e/e620.html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Japan</dc:title>
  <dc:creator>Russ</dc:creator>
  <cp:lastModifiedBy>Russell Benson</cp:lastModifiedBy>
  <cp:revision>79</cp:revision>
  <dcterms:created xsi:type="dcterms:W3CDTF">2006-08-16T00:00:00Z</dcterms:created>
  <dcterms:modified xsi:type="dcterms:W3CDTF">2011-04-20T21:18:49Z</dcterms:modified>
</cp:coreProperties>
</file>