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sldIdLst>
    <p:sldId id="256" r:id="rId2"/>
    <p:sldId id="257" r:id="rId3"/>
    <p:sldId id="258" r:id="rId4"/>
    <p:sldId id="259" r:id="rId5"/>
    <p:sldId id="261" r:id="rId6"/>
    <p:sldId id="262" r:id="rId7"/>
    <p:sldId id="263"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0" d="100"/>
          <a:sy n="60" d="100"/>
        </p:scale>
        <p:origin x="-1356"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DE692A36-A728-4933-B999-104819397A42}" type="datetimeFigureOut">
              <a:rPr lang="en-US" smtClean="0"/>
              <a:pPr/>
              <a:t>2/18/2011</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C60700D4-FA28-4A78-AB12-25C3FB44803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E692A36-A728-4933-B999-104819397A42}" type="datetimeFigureOut">
              <a:rPr lang="en-US" smtClean="0"/>
              <a:pPr/>
              <a:t>2/18/2011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0700D4-FA28-4A78-AB12-25C3FB44803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E692A36-A728-4933-B999-104819397A42}" type="datetimeFigureOut">
              <a:rPr lang="en-US" smtClean="0"/>
              <a:pPr/>
              <a:t>2/18/2011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0700D4-FA28-4A78-AB12-25C3FB44803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DE692A36-A728-4933-B999-104819397A42}" type="datetimeFigureOut">
              <a:rPr lang="en-US" smtClean="0"/>
              <a:pPr/>
              <a:t>2/18/2011</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C60700D4-FA28-4A78-AB12-25C3FB44803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DE692A36-A728-4933-B999-104819397A42}" type="datetimeFigureOut">
              <a:rPr lang="en-US" smtClean="0"/>
              <a:pPr/>
              <a:t>2/18/2011</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C60700D4-FA28-4A78-AB12-25C3FB448032}"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DE692A36-A728-4933-B999-104819397A42}" type="datetimeFigureOut">
              <a:rPr lang="en-US" smtClean="0"/>
              <a:pPr/>
              <a:t>2/18/2011</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C60700D4-FA28-4A78-AB12-25C3FB44803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DE692A36-A728-4933-B999-104819397A42}" type="datetimeFigureOut">
              <a:rPr lang="en-US" smtClean="0"/>
              <a:pPr/>
              <a:t>2/18/2011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C60700D4-FA28-4A78-AB12-25C3FB448032}"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DE692A36-A728-4933-B999-104819397A42}" type="datetimeFigureOut">
              <a:rPr lang="en-US" smtClean="0"/>
              <a:pPr/>
              <a:t>2/18/2011</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0700D4-FA28-4A78-AB12-25C3FB44803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DE692A36-A728-4933-B999-104819397A42}" type="datetimeFigureOut">
              <a:rPr lang="en-US" smtClean="0"/>
              <a:pPr/>
              <a:t>2/18/2011</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0700D4-FA28-4A78-AB12-25C3FB44803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DE692A36-A728-4933-B999-104819397A42}" type="datetimeFigureOut">
              <a:rPr lang="en-US" smtClean="0"/>
              <a:pPr/>
              <a:t>2/18/2011</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0700D4-FA28-4A78-AB12-25C3FB44803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DE692A36-A728-4933-B999-104819397A42}" type="datetimeFigureOut">
              <a:rPr lang="en-US" smtClean="0"/>
              <a:pPr/>
              <a:t>2/18/2011</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C60700D4-FA28-4A78-AB12-25C3FB448032}"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DE692A36-A728-4933-B999-104819397A42}" type="datetimeFigureOut">
              <a:rPr lang="en-US" smtClean="0"/>
              <a:pPr/>
              <a:t>2/18/2011</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C60700D4-FA28-4A78-AB12-25C3FB448032}"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www.world-flags-symbols.com/_img_nations4/mexico_coa.pn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400" dirty="0" smtClean="0"/>
              <a:t>Mexico</a:t>
            </a:r>
            <a:endParaRPr lang="en-US" sz="4400" dirty="0"/>
          </a:p>
        </p:txBody>
      </p:sp>
      <p:sp>
        <p:nvSpPr>
          <p:cNvPr id="3" name="Subtitle 2"/>
          <p:cNvSpPr>
            <a:spLocks noGrp="1"/>
          </p:cNvSpPr>
          <p:nvPr>
            <p:ph type="subTitle" idx="1"/>
          </p:nvPr>
        </p:nvSpPr>
        <p:spPr/>
        <p:txBody>
          <a:bodyPr/>
          <a:lstStyle/>
          <a:p>
            <a:r>
              <a:rPr lang="en-US" dirty="0" smtClean="0"/>
              <a:t>By: Greta Benson</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How is this related to my book???</a:t>
            </a:r>
            <a:endParaRPr lang="en-US" dirty="0"/>
          </a:p>
        </p:txBody>
      </p:sp>
      <p:sp>
        <p:nvSpPr>
          <p:cNvPr id="3" name="Content Placeholder 2"/>
          <p:cNvSpPr>
            <a:spLocks noGrp="1"/>
          </p:cNvSpPr>
          <p:nvPr>
            <p:ph idx="1"/>
          </p:nvPr>
        </p:nvSpPr>
        <p:spPr/>
        <p:txBody>
          <a:bodyPr>
            <a:normAutofit/>
          </a:bodyPr>
          <a:lstStyle/>
          <a:p>
            <a:pPr lvl="1">
              <a:buNone/>
            </a:pPr>
            <a:r>
              <a:rPr lang="en-US" sz="2000" dirty="0" smtClean="0"/>
              <a:t>		My book, </a:t>
            </a:r>
            <a:r>
              <a:rPr lang="en-US" sz="2000" i="1" dirty="0" smtClean="0"/>
              <a:t>Esperanza Rising</a:t>
            </a:r>
            <a:r>
              <a:rPr lang="en-US" sz="2000" dirty="0" smtClean="0"/>
              <a:t>, takes place is the USA and Mexico. The first half is about Esperanza’s life in Mexico.  Esperanza is about to become a teenager and she is so excited. From her papa she is getting a very special doll. This is the last present she will ever receive from her father. The day before her birthday, her father is killed.  She is devastated. Her uncle, wants to marry her mother. He would not treat them well if her mother did marry him. They decide to go to America. Swiftly and silently in the night. </a:t>
            </a:r>
          </a:p>
          <a:p>
            <a:pPr lvl="1">
              <a:buNone/>
            </a:pPr>
            <a:endParaRPr lang="en-US" sz="1200" i="1" dirty="0"/>
          </a:p>
        </p:txBody>
      </p:sp>
      <p:pic>
        <p:nvPicPr>
          <p:cNvPr id="13314" name="Picture 2" descr="http://www.rascofromrif.org/wp-content/uploads/2009/09/esperanza_rising.jpg"/>
          <p:cNvPicPr>
            <a:picLocks noChangeAspect="1" noChangeArrowheads="1"/>
          </p:cNvPicPr>
          <p:nvPr/>
        </p:nvPicPr>
        <p:blipFill>
          <a:blip r:embed="rId2" cstate="print"/>
          <a:srcRect/>
          <a:stretch>
            <a:fillRect/>
          </a:stretch>
        </p:blipFill>
        <p:spPr bwMode="auto">
          <a:xfrm>
            <a:off x="5638800" y="3962400"/>
            <a:ext cx="1755148" cy="2516816"/>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Flag of </a:t>
            </a:r>
            <a:r>
              <a:rPr lang="en-US" dirty="0" err="1" smtClean="0"/>
              <a:t>MExico</a:t>
            </a:r>
            <a:endParaRPr lang="en-US" dirty="0"/>
          </a:p>
        </p:txBody>
      </p:sp>
      <p:sp>
        <p:nvSpPr>
          <p:cNvPr id="3" name="Content Placeholder 2"/>
          <p:cNvSpPr>
            <a:spLocks noGrp="1"/>
          </p:cNvSpPr>
          <p:nvPr>
            <p:ph idx="1"/>
          </p:nvPr>
        </p:nvSpPr>
        <p:spPr/>
        <p:txBody>
          <a:bodyPr>
            <a:normAutofit fontScale="92500"/>
          </a:bodyPr>
          <a:lstStyle/>
          <a:p>
            <a:r>
              <a:rPr lang="en-US" sz="2400" dirty="0" smtClean="0"/>
              <a:t>The flag of Mexico looks like this:</a:t>
            </a:r>
          </a:p>
          <a:p>
            <a:r>
              <a:rPr lang="en-US" sz="2400" u="sng" dirty="0" smtClean="0"/>
              <a:t>Colors:</a:t>
            </a:r>
          </a:p>
          <a:p>
            <a:pPr>
              <a:buNone/>
            </a:pPr>
            <a:r>
              <a:rPr lang="en-US" sz="2400" dirty="0" smtClean="0"/>
              <a:t>	The three colors are the colors of </a:t>
            </a:r>
          </a:p>
          <a:p>
            <a:pPr>
              <a:buNone/>
            </a:pPr>
            <a:r>
              <a:rPr lang="en-US" sz="2400" dirty="0" smtClean="0"/>
              <a:t>The National Liberation Army of Mexico.</a:t>
            </a:r>
          </a:p>
          <a:p>
            <a:endParaRPr lang="en-US" sz="2400" dirty="0" smtClean="0"/>
          </a:p>
          <a:p>
            <a:endParaRPr lang="en-US" sz="2400" dirty="0" smtClean="0"/>
          </a:p>
          <a:p>
            <a:endParaRPr lang="en-US" sz="2400" dirty="0" smtClean="0"/>
          </a:p>
          <a:p>
            <a:r>
              <a:rPr lang="en-US" sz="2400" u="sng" dirty="0" smtClean="0"/>
              <a:t>What’s with the Eagle and the snake???</a:t>
            </a:r>
          </a:p>
          <a:p>
            <a:pPr>
              <a:buNone/>
            </a:pPr>
            <a:r>
              <a:rPr lang="en-US" sz="2400" dirty="0" smtClean="0"/>
              <a:t>	The people who were first on the land we call Mexico, saw a eagle holding a snake in it’s mouth on a cactus. This story was passed down generations and soon became the symbol of Mexico.</a:t>
            </a:r>
            <a:endParaRPr lang="en-US" sz="2400" dirty="0"/>
          </a:p>
        </p:txBody>
      </p:sp>
      <p:pic>
        <p:nvPicPr>
          <p:cNvPr id="15362" name="Picture 2" descr="http://www.traditional-mexican-culture.com/images/mexican-flag-1823.png"/>
          <p:cNvPicPr>
            <a:picLocks noChangeAspect="1" noChangeArrowheads="1"/>
          </p:cNvPicPr>
          <p:nvPr/>
        </p:nvPicPr>
        <p:blipFill>
          <a:blip r:embed="rId2" cstate="print"/>
          <a:srcRect/>
          <a:stretch>
            <a:fillRect/>
          </a:stretch>
        </p:blipFill>
        <p:spPr bwMode="auto">
          <a:xfrm>
            <a:off x="5105400" y="1371600"/>
            <a:ext cx="3785419" cy="25146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language: Spanish</a:t>
            </a:r>
            <a:endParaRPr lang="en-US" dirty="0"/>
          </a:p>
        </p:txBody>
      </p:sp>
      <p:sp>
        <p:nvSpPr>
          <p:cNvPr id="3" name="Content Placeholder 2"/>
          <p:cNvSpPr>
            <a:spLocks noGrp="1"/>
          </p:cNvSpPr>
          <p:nvPr>
            <p:ph idx="1"/>
          </p:nvPr>
        </p:nvSpPr>
        <p:spPr/>
        <p:txBody>
          <a:bodyPr/>
          <a:lstStyle/>
          <a:p>
            <a:r>
              <a:rPr lang="en-US" dirty="0" smtClean="0"/>
              <a:t>There language has masculine and feminine words. Ex. </a:t>
            </a:r>
            <a:r>
              <a:rPr lang="en-US" dirty="0" err="1" smtClean="0"/>
              <a:t>Bajo</a:t>
            </a:r>
            <a:r>
              <a:rPr lang="en-US" dirty="0" smtClean="0"/>
              <a:t> y Baja</a:t>
            </a:r>
          </a:p>
          <a:p>
            <a:endParaRPr lang="en-US" dirty="0" smtClean="0"/>
          </a:p>
          <a:p>
            <a:r>
              <a:rPr lang="en-US" dirty="0" smtClean="0"/>
              <a:t>The language is spoken in Mexico and much of South America.</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Capitol City: </a:t>
            </a:r>
            <a:r>
              <a:rPr lang="en-US" dirty="0" err="1" smtClean="0"/>
              <a:t>mexico</a:t>
            </a:r>
            <a:r>
              <a:rPr lang="en-US" dirty="0" smtClean="0"/>
              <a:t> City</a:t>
            </a:r>
            <a:endParaRPr lang="en-US" dirty="0"/>
          </a:p>
        </p:txBody>
      </p:sp>
      <p:sp>
        <p:nvSpPr>
          <p:cNvPr id="3" name="Content Placeholder 2"/>
          <p:cNvSpPr>
            <a:spLocks noGrp="1"/>
          </p:cNvSpPr>
          <p:nvPr>
            <p:ph idx="1"/>
          </p:nvPr>
        </p:nvSpPr>
        <p:spPr/>
        <p:txBody>
          <a:bodyPr>
            <a:normAutofit/>
          </a:bodyPr>
          <a:lstStyle/>
          <a:p>
            <a:r>
              <a:rPr lang="en-US" sz="1400" dirty="0" smtClean="0"/>
              <a:t>Mexico City has a population of 24 </a:t>
            </a:r>
            <a:r>
              <a:rPr lang="en-US" sz="1400" i="1" dirty="0" smtClean="0"/>
              <a:t>million!</a:t>
            </a:r>
          </a:p>
          <a:p>
            <a:r>
              <a:rPr lang="en-US" sz="1400" dirty="0" smtClean="0"/>
              <a:t>The city is about the size of our twin cities.</a:t>
            </a:r>
          </a:p>
          <a:p>
            <a:r>
              <a:rPr lang="en-US" sz="1400" dirty="0" smtClean="0"/>
              <a:t>Mexico City is one of the most polluted places I have heard of. It is located inside a circle of mountains. This makes the air very smoggy because new air can rarely get in and old air that is polluted and gross, can rarely come out. They say that the air is so polluted that when you breathe it, it’s like smoking 2 packs of cigarettes!</a:t>
            </a:r>
          </a:p>
          <a:p>
            <a:r>
              <a:rPr lang="en-US" sz="1400" dirty="0" smtClean="0"/>
              <a:t> The land is sinking because 24 million people use underground wells. These wells get there water obviously from the name, underground.  This sucks out the water which causes the ground to sink. It sinks 6-8 inches per year! Pretty soon instead of a city on flat land, it will be a city in  a canyon.</a:t>
            </a:r>
          </a:p>
          <a:p>
            <a:pPr>
              <a:buNone/>
            </a:pPr>
            <a:r>
              <a:rPr lang="en-US" sz="1200" dirty="0" smtClean="0"/>
              <a:t>						</a:t>
            </a:r>
          </a:p>
          <a:p>
            <a:pPr>
              <a:buNone/>
            </a:pPr>
            <a:r>
              <a:rPr lang="en-US" sz="1200" dirty="0" smtClean="0"/>
              <a:t>They have had to add steps to this statue because its sinking	     Here you can see the smog covering the city.</a:t>
            </a:r>
            <a:endParaRPr lang="en-US" sz="1200" dirty="0"/>
          </a:p>
        </p:txBody>
      </p:sp>
      <p:pic>
        <p:nvPicPr>
          <p:cNvPr id="16386" name="Picture 2" descr="http://www.kateandneil.com/wp-content/uploads/2009/02/mexico_mexico_city.jpg"/>
          <p:cNvPicPr>
            <a:picLocks noChangeAspect="1" noChangeArrowheads="1"/>
          </p:cNvPicPr>
          <p:nvPr/>
        </p:nvPicPr>
        <p:blipFill>
          <a:blip r:embed="rId2" cstate="print"/>
          <a:srcRect/>
          <a:stretch>
            <a:fillRect/>
          </a:stretch>
        </p:blipFill>
        <p:spPr bwMode="auto">
          <a:xfrm>
            <a:off x="6553200" y="381000"/>
            <a:ext cx="1940452" cy="1438275"/>
          </a:xfrm>
          <a:prstGeom prst="rect">
            <a:avLst/>
          </a:prstGeom>
          <a:noFill/>
        </p:spPr>
      </p:pic>
      <p:pic>
        <p:nvPicPr>
          <p:cNvPr id="16388" name="Picture 4" descr="http://www.lanl.gov/news/albums/earth_enviro/Mexico_Soot.jpg"/>
          <p:cNvPicPr>
            <a:picLocks noChangeAspect="1" noChangeArrowheads="1"/>
          </p:cNvPicPr>
          <p:nvPr/>
        </p:nvPicPr>
        <p:blipFill>
          <a:blip r:embed="rId3" cstate="print"/>
          <a:srcRect/>
          <a:stretch>
            <a:fillRect/>
          </a:stretch>
        </p:blipFill>
        <p:spPr bwMode="auto">
          <a:xfrm>
            <a:off x="4876800" y="3962400"/>
            <a:ext cx="3506248" cy="2628900"/>
          </a:xfrm>
          <a:prstGeom prst="rect">
            <a:avLst/>
          </a:prstGeom>
          <a:noFill/>
        </p:spPr>
      </p:pic>
      <p:pic>
        <p:nvPicPr>
          <p:cNvPr id="16390" name="Picture 6" descr="http://www.rentalcarchoices.com/images/mexico-city1.jpg"/>
          <p:cNvPicPr>
            <a:picLocks noChangeAspect="1" noChangeArrowheads="1"/>
          </p:cNvPicPr>
          <p:nvPr/>
        </p:nvPicPr>
        <p:blipFill>
          <a:blip r:embed="rId4" cstate="print"/>
          <a:srcRect/>
          <a:stretch>
            <a:fillRect/>
          </a:stretch>
        </p:blipFill>
        <p:spPr bwMode="auto">
          <a:xfrm>
            <a:off x="838200" y="4038600"/>
            <a:ext cx="2433696" cy="24384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National Symbols</a:t>
            </a:r>
            <a:endParaRPr lang="en-US" dirty="0"/>
          </a:p>
        </p:txBody>
      </p:sp>
      <p:sp>
        <p:nvSpPr>
          <p:cNvPr id="3" name="Content Placeholder 2"/>
          <p:cNvSpPr>
            <a:spLocks noGrp="1"/>
          </p:cNvSpPr>
          <p:nvPr>
            <p:ph idx="1"/>
          </p:nvPr>
        </p:nvSpPr>
        <p:spPr/>
        <p:txBody>
          <a:bodyPr/>
          <a:lstStyle/>
          <a:p>
            <a:r>
              <a:rPr lang="en-US" dirty="0" smtClean="0"/>
              <a:t>The most popular is as I have </a:t>
            </a:r>
          </a:p>
          <a:p>
            <a:pPr>
              <a:buNone/>
            </a:pPr>
            <a:r>
              <a:rPr lang="en-US" dirty="0" smtClean="0"/>
              <a:t>mentioned  in the flag part, is the </a:t>
            </a:r>
          </a:p>
          <a:p>
            <a:pPr>
              <a:buNone/>
            </a:pPr>
            <a:r>
              <a:rPr lang="en-US" dirty="0" smtClean="0"/>
              <a:t>Eagle holding the Snake in its </a:t>
            </a:r>
            <a:r>
              <a:rPr lang="en-US" dirty="0"/>
              <a:t> </a:t>
            </a:r>
            <a:endParaRPr lang="en-US" dirty="0" smtClean="0"/>
          </a:p>
          <a:p>
            <a:pPr>
              <a:buNone/>
            </a:pPr>
            <a:r>
              <a:rPr lang="en-US" dirty="0" smtClean="0"/>
              <a:t>Mouth.</a:t>
            </a:r>
          </a:p>
        </p:txBody>
      </p:sp>
      <p:pic>
        <p:nvPicPr>
          <p:cNvPr id="2050" name="Picture 2" descr="Mexico Coat of Arms">
            <a:hlinkClick r:id="rId2"/>
          </p:cNvPr>
          <p:cNvPicPr>
            <a:picLocks noChangeAspect="1" noChangeArrowheads="1"/>
          </p:cNvPicPr>
          <p:nvPr/>
        </p:nvPicPr>
        <p:blipFill>
          <a:blip r:embed="rId3" cstate="print"/>
          <a:srcRect/>
          <a:stretch>
            <a:fillRect/>
          </a:stretch>
        </p:blipFill>
        <p:spPr bwMode="auto">
          <a:xfrm>
            <a:off x="6248400" y="1828800"/>
            <a:ext cx="2381250" cy="2124075"/>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FUN facts!!!!</a:t>
            </a:r>
            <a:endParaRPr lang="en-US"/>
          </a:p>
        </p:txBody>
      </p:sp>
      <p:sp>
        <p:nvSpPr>
          <p:cNvPr id="3" name="Content Placeholder 2"/>
          <p:cNvSpPr>
            <a:spLocks noGrp="1"/>
          </p:cNvSpPr>
          <p:nvPr>
            <p:ph idx="1"/>
          </p:nvPr>
        </p:nvSpPr>
        <p:spPr/>
        <p:txBody>
          <a:bodyPr/>
          <a:lstStyle/>
          <a:p>
            <a:r>
              <a:rPr lang="en-US" dirty="0" smtClean="0"/>
              <a:t>Mexico was ruled by Spain for 3 centuries. They gain independence in the 19</a:t>
            </a:r>
            <a:r>
              <a:rPr lang="en-US" baseline="30000" dirty="0" smtClean="0"/>
              <a:t>th</a:t>
            </a:r>
            <a:r>
              <a:rPr lang="en-US" dirty="0" smtClean="0"/>
              <a:t> century.</a:t>
            </a:r>
          </a:p>
          <a:p>
            <a:endParaRPr lang="en-US" smtClean="0"/>
          </a:p>
          <a:p>
            <a:r>
              <a:rPr lang="en-US" smtClean="0"/>
              <a:t>September </a:t>
            </a:r>
            <a:r>
              <a:rPr lang="en-US" dirty="0" smtClean="0"/>
              <a:t>16 was the day they gained their independence.</a:t>
            </a:r>
            <a:endParaRPr lang="en-US" smtClean="0"/>
          </a:p>
          <a:p>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46</TotalTime>
  <Words>271</Words>
  <Application>Microsoft Office PowerPoint</Application>
  <PresentationFormat>On-screen Show (4:3)</PresentationFormat>
  <Paragraphs>34</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Trek</vt:lpstr>
      <vt:lpstr>Mexico</vt:lpstr>
      <vt:lpstr>How is this related to my book???</vt:lpstr>
      <vt:lpstr>The Flag of MExico</vt:lpstr>
      <vt:lpstr>The language: Spanish</vt:lpstr>
      <vt:lpstr>Capitol City: mexico City</vt:lpstr>
      <vt:lpstr>National Symbols</vt:lpstr>
      <vt:lpstr>FUN facts!!!!</vt:lpstr>
    </vt:vector>
  </TitlesOfParts>
  <Company>I.S.D. 742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Mexico</dc:title>
  <dc:creator>958092</dc:creator>
  <cp:lastModifiedBy>JSEAQUIS</cp:lastModifiedBy>
  <cp:revision>5</cp:revision>
  <dcterms:created xsi:type="dcterms:W3CDTF">2011-02-11T19:25:14Z</dcterms:created>
  <dcterms:modified xsi:type="dcterms:W3CDTF">2011-02-18T18:22:24Z</dcterms:modified>
</cp:coreProperties>
</file>