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9" autoAdjust="0"/>
    <p:restoredTop sz="94709" autoAdjust="0"/>
  </p:normalViewPr>
  <p:slideViewPr>
    <p:cSldViewPr>
      <p:cViewPr>
        <p:scale>
          <a:sx n="70" d="100"/>
          <a:sy n="70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09-29T00:49:57.625"/>
    </inkml:context>
    <inkml:brush xml:id="br0">
      <inkml:brushProperty name="width" value="0.08819" units="cm"/>
      <inkml:brushProperty name="height" value="0.35278" units="cm"/>
      <inkml:brushProperty name="color" value="#C4D6A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0-02T22:20:06.14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226 594,'0'0,"25"-24,0 24,-25 0,24-25,1 25,-25-25,0 25,25 0,0 0,-25 0,24 0,1 0,-25-24,25 24,-25-25,0 25,25 0,-1 0,-24 0,0-25,0 25,25 0,0-24,-25 24,24 0,1 0,-25 0,25 0,0 0,-1 0,-24 0,25 0,0 0,-25 0,25-25,-1 25,1 0,-25-25,0 25,25 0,-25-25,0 25,25 0,-25-24,0 24,24-25,1 25,-25-25,0 1,0 24,25 0,0 0,-25-25,24 25,1 0,-25-25,25 25,-25-25,0 25,24 0,1 0,-25 0,50 0,-26 0,-24 0,25-24,0 24,-25 0,25 0,-1 0,1 0,-25-25,25 25,24-25,-49 1,25 24,0 0,-25-25,24 25,1 0,0-25,-25 25,25 0,-1 0,-24 0,25 0,0 0,-25 0,25 0,24 0,-49 0,25-25,0 25,-1 0,1 0,0 0,-25 0,0 25,0 0,25-25,-25 0,0 0,0 0,0 0,24 0,-24 25,0-25,25 0,0 0,-25 0,24 24,1 1,-25-25,0 0,0 25,25-1,0-24,-1 0,1 25,0-25,-25 0,0 0,25 0,-1 25,-24 0,0-25,0 24,0 1,0-25,0 0,0 0,0 0,0 0,25 0,0 25,-25-1,0-24,0 0,25 0,-1 0,1 0,0 0,-1 0,-24 0,25 0,0 0,-25 25,0-25,25 0,-1 25,-24-25,25 0,0 0,-25 0,0 0,25 0,-1 0,-24 0,25 25,25-25,-50 0,0 24,24 1,1 0,-25-1,0 1,0-25,0 25,0-1,0-24,0 0,0 0,0 0,0 0,0 0,25 0,0 0,-25 0,24 25,26 0,-50-25,0 25,0-1,24-24,1 0,-25 0,25 50,0-50,-1 24,-24 1,0 0,25-25,-25 25,0-1,0-24,0 25,0 0,0-1,0-24,0 25,0 0,0-25,0 25,0-1,-25-24,1 0,-1 0,25 0,-50 0,26 0,24 0,-25 0,0 0,1 0,-1 0,0 0,25 0,-25 0,1 0,24 0,-25 0,0 0,0 0,25 0,-24 0,-1 0,25 0,-25 0,0 0,1 0,24 0,-25 25,0-25,25 0,-25 0,25 0,-24 0,24 0,-25 25,0-25,25 0,0 24,-24-24,24 25,-25 24,25-49,0 25,0 25,0-50,0 24,0 1,0-25,25 0,-1 0,1 0,0 0,-1 0,-24 0,25 0,0 0,-25 25,0-1,0-24,0 50,0-25,0-1,0 1,0 24,0-24,25 0,-25 0,0-1,0 1,0-25,0 49,0-24,0-25,0 49,0-24,0 0,-25-25,25 0,0 25,0-1,0 1,0 0,0-1,0-24,0 25,0 0,-25-25,0 25,1-1,24-24,-25 0,0 0,25 0,0 0,-24 0,-1 0,0 0,0 0,1 0,-1 0,25 0,-25 0,0 0,25 0,-24 0,-1 0,25 0,-25 25,0-25,25 0,-24 25,-1-1,0-24,25 0,-24 0,-1 0,25 0,0 25,-50 0,26-25,24 0,-25 0,0 0,0 0,25 0,-24 0,-1 0,0 0,25 25,-25-25,1 0,24 0,0 24,0 1,-25-25,25 25,0-1,0-24,0 25,0 24,0-49,0 25,0 0,0 0,0-25,0 24,25 1,-25-25,0 0,0 0,0 25,0-1,0-24,0 50,0-25,0 24,-25-49,0 25,0-1,25 1,-24 0,-26 0,50-1,-24-24,-1 0,0 0,25 0,-99 0,99 0,-74 0,24-24,1-1,0 0,-1 0,50 25,-49-24,49-1,-25 25,-49-99,49 50,25 49,-25-25,0 25,1-25,24 25,-25 0,0 0,0 0,1 0,-1 0,0 0,1 0,-1 0,25 0,-25 25,-24-25,49 0,0-99,0 50,0 24,0-24,0 24,0 0,0 1,0 24,0-50,0 1,0 49,0-25,0-24,0 49,0-50,0 25,0 1,0-1,0 0,0 1,0-1,0 0,0 0,-25 1,25 24,-25 0,0 0,1 0,-1 0,0 0,0 0,25 0,-24 0,-1-25,25 25,0-49,0-1,-25 26,25-1,-24-25,24 50,0-24,0-26,0 50,0-24,0-1,0 0,0-24,0 49,0-25,-25 0,25 1,0 24,0-25,0-25,-25 50,25-49,-25 49,25-25,0 1,0-1,-24 25,24-25,0 1,0 24,0-25,0 0,0 0,0 25,0-24,0-1,0 25,0-49,24 24,1 25,-25-25,50 0,-26 1,-24 24,50-50,-1 50,-49-24,0-1,0 0,0 25,25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10-02T22:20:18.39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  <inkml:brush xml:id="br1">
      <inkml:brushProperty name="width" value="0.08819" units="cm"/>
      <inkml:brushProperty name="height" value="0.35278" units="cm"/>
      <inkml:brushProperty name="color" value="#FFFF00"/>
      <inkml:brushProperty name="transparency" value="170"/>
      <inkml:brushProperty name="tip" value="rectangle"/>
      <inkml:brushProperty name="rasterOp" value="noOperation"/>
      <inkml:brushProperty name="fitToCurve" value="1"/>
      <inkml:brushProperty name="ignorePressure" value="1"/>
    </inkml:brush>
  </inkml:definitions>
  <inkml:trace contextRef="#ctx0" brushRef="#br0">0 0</inkml:trace>
  <inkml:trace contextRef="#ctx0" brushRef="#br1" timeOffset="19453">50 198,'1625567'1625574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1C4FF-0B25-4F7E-B58B-A24FD85975F3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6A047-B197-4B31-950B-5AEF519EA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306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57BFEE8-856B-43AC-AFFF-C599C886DC66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DBF2312-E32E-4244-BA7B-8E7AE94058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/imgres?imgurl=http://mccoy.lib.siu.edu/jmccall/jones/igbo/misc5.JPG&amp;imgrefurl=http://webpages.charter.net/cjgilbert/ASE/TFA/Webquest-Day1/TFA-Webquest-Day1-TopicTable.htm&amp;h=556&amp;w=536&amp;sz=127&amp;tbnid=XkNAUAhYoh21VM:&amp;tbnh=229&amp;tbnw=220&amp;prev=/images?q=igbo+houses&amp;zoom=1&amp;q=igbo+houses&amp;hl=en&amp;usg=__2LehUsY_Q9s1hNs-4YcrPMlTX3w=&amp;sa=X&amp;ei=m8mnTPmIF4vangfKpPThDQ&amp;ved=0CBgQ9QEwA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ricaguide.com/culture/tribes/ibo.htm" TargetMode="External"/><Relationship Id="rId2" Type="http://schemas.openxmlformats.org/officeDocument/2006/relationships/hyperlink" Target="http://www.gateway-africa.com/tribe/igbo_trib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ulture.chiamaka.com/igbopeoplesoc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76400"/>
            <a:ext cx="6172200" cy="1894362"/>
          </a:xfrm>
        </p:spPr>
        <p:txBody>
          <a:bodyPr/>
          <a:lstStyle/>
          <a:p>
            <a:r>
              <a:rPr lang="en-US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empus Sans ITC" pitchFamily="82" charset="0"/>
              </a:rPr>
              <a:t>Things Fall Apart</a:t>
            </a:r>
            <a:r>
              <a:rPr lang="en-US" dirty="0" smtClean="0">
                <a:latin typeface="Tempus Sans ITC" pitchFamily="82" charset="0"/>
              </a:rPr>
              <a:t/>
            </a:r>
            <a:br>
              <a:rPr lang="en-US" dirty="0" smtClean="0">
                <a:latin typeface="Tempus Sans ITC" pitchFamily="82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Nigerian culture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26670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radley Hand ITC" pitchFamily="66" charset="0"/>
              </a:rPr>
              <a:t>Book Project By: Sari Kroschel</a:t>
            </a:r>
            <a:endParaRPr lang="en-US" sz="2000" b="1" dirty="0">
              <a:latin typeface="Bradley Hand ITC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902 -0.00786 0.00781 -0.00832 0.01788 -0.01179 C 0.02187 -0.01318 0.02621 -0.01364 0.02986 -0.01595 C 0.03975 -0.02243 0.05052 -0.02497 0.06128 -0.02775 C 0.07395 -0.03608 0.08906 -0.04047 0.10295 -0.04371 C 0.11788 -0.05365 0.13454 -0.05735 0.15086 -0.06151 C 0.16093 -0.06822 0.17118 -0.07354 0.18211 -0.07747 C 0.19288 -0.08672 0.20538 -0.09505 0.21788 -0.09944 C 0.22829 -0.11286 0.24149 -0.12026 0.25225 -0.13321 C 0.25416 -0.13552 0.2552 -0.13853 0.25677 -0.14107 C 0.25868 -0.14385 0.26059 -0.14662 0.26267 -0.14916 C 0.27031 -0.15795 0.26458 -0.14685 0.27309 -0.16096 C 0.28177 -0.17553 0.275 -0.17114 0.28368 -0.17484 C 0.29062 -0.1938 0.28159 -0.17137 0.29253 -0.19079 C 0.29739 -0.19935 0.3 -0.20675 0.30607 -0.21461 C 0.30902 -0.23173 0.32013 -0.24352 0.32691 -0.25832 C 0.33194 -0.26919 0.33316 -0.27821 0.33888 -0.28816 C 0.34079 -0.29926 0.34322 -0.30943 0.34635 -0.32007 C 0.34791 -0.33071 0.34947 -0.34112 0.35086 -0.35176 C 0.35225 -0.3883 0.35434 -0.41813 0.35086 -0.45513 C 0.34809 -0.4852 0.33541 -0.54116 0.31944 -0.56452 C 0.29375 -0.60222 0.25694 -0.62719 0.221 -0.64223 C 0.20121 -0.65055 0.18194 -0.6642 0.16128 -0.6679 C 0.10486 -0.66628 0.04895 -0.66212 -0.00747 -0.66003 C -0.0198 -0.65171 -0.02674 -0.64685 -0.04028 -0.64408 C -0.04862 -0.63621 -0.05573 -0.63205 -0.06407 -0.62419 C -0.07014 -0.61841 -0.075 -0.60939 -0.08212 -0.60638 C -0.08577 -0.59898 -0.08907 -0.59505 -0.09549 -0.5925 C -0.10035 -0.58256 -0.1099 -0.574 -0.11789 -0.56868 C -0.12101 -0.56244 -0.12448 -0.5599 -0.1283 -0.55458 C -0.13368 -0.53631 -0.12761 -0.55157 -0.13733 -0.53885 C -0.14289 -0.53145 -0.13785 -0.53261 -0.14323 -0.52289 C -0.14462 -0.52035 -0.14723 -0.51896 -0.14914 -0.51688 C -0.15139 -0.50786 -0.15191 -0.50139 -0.1566 -0.49491 C -0.16077 -0.48173 -0.16285 -0.46716 -0.16563 -0.45328 C -0.16424 -0.40263 -0.16667 -0.37673 -0.14914 -0.33603 C -0.14428 -0.32493 -0.14271 -0.31105 -0.13577 -0.30226 C -0.13473 -0.29949 -0.13403 -0.29671 -0.13282 -0.29417 C -0.13004 -0.28816 -0.12379 -0.27636 -0.12379 -0.27636 C -0.12118 -0.26156 -0.11181 -0.24352 -0.10296 -0.2345 C -0.1 -0.22294 -0.10365 -0.23358 -0.09549 -0.22271 C -0.09011 -0.21554 -0.08716 -0.20652 -0.08056 -0.20074 C -0.07396 -0.18293 -0.06094 -0.17275 -0.0507 -0.15911 C -0.03959 -0.14431 -0.05226 -0.15633 -0.04167 -0.14708 C -0.03785 -0.13066 -0.02101 -0.11864 -0.01042 -0.10939 C -0.00938 -0.10731 -0.00886 -0.10499 -0.00747 -0.10337 C -0.00625 -0.10199 -0.004 -0.10268 -0.00296 -0.10129 C -0.00053 -0.09805 0.00104 -0.09343 0.00295 -0.0895 C 0.00451 -0.08649 0.00798 -0.08719 0.01041 -0.08534 C 0.01822 -0.07955 0.02395 -0.07238 0.03281 -0.06961 C 0.0368 -0.06429 0.04097 -0.06198 0.04635 -0.05966 C 0.05312 -0.05018 0.06805 -0.03978 0.0776 -0.03584 C 0.08229 -0.03168 0.08628 -0.03099 0.09114 -0.02775 C 0.09583 -0.02451 0.0993 -0.02197 0.10451 -0.01989 C 0.10937 -0.01341 0.10902 -0.01665 0.10902 -0.01179 " pathEditMode="relative" ptsTypes="ffffffffffffffffffffffffffffffffffffffffffffffffffffffA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1143000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Location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57400" y="838200"/>
            <a:ext cx="5334000" cy="2971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Well Nigeria is basically broken down into 3 ethnic groups, the Yorubas, Hausas, and the Ibos. </a:t>
            </a:r>
            <a:endParaRPr lang="en-US" dirty="0"/>
          </a:p>
        </p:txBody>
      </p:sp>
      <p:pic>
        <p:nvPicPr>
          <p:cNvPr id="6146" name="Picture 2" descr="http://www.plantationquilts.com/Quickstart/ImageLib/Nigeri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6248400" cy="4093779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149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-2147483648" y="-2147483648"/>
              <a:ext cx="0" cy="0"/>
            </p14:xfrm>
          </p:contentPart>
        </mc:Choice>
        <mc:Fallback>
          <p:pic>
            <p:nvPicPr>
              <p:cNvPr id="6149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147483648" y="-2147483648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150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036888" y="5099050"/>
              <a:ext cx="1027112" cy="1017588"/>
            </p14:xfrm>
          </p:contentPart>
        </mc:Choice>
        <mc:Fallback>
          <p:pic>
            <p:nvPicPr>
              <p:cNvPr id="6150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27528" y="5089691"/>
                <a:ext cx="1045833" cy="103630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15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-584776263" y="-578570725"/>
              <a:ext cx="585222351" cy="585277913"/>
            </p14:xfrm>
          </p:contentPart>
        </mc:Choice>
        <mc:Fallback>
          <p:pic>
            <p:nvPicPr>
              <p:cNvPr id="615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584785623" y="-578580085"/>
                <a:ext cx="585247551" cy="585350993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467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Freestyle Script" pitchFamily="66" charset="0"/>
              </a:rPr>
              <a:t>Language </a:t>
            </a:r>
            <a:endParaRPr lang="en-US" sz="48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743200"/>
            <a:ext cx="7467600" cy="29718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Pristina" pitchFamily="66" charset="0"/>
                <a:cs typeface="Raavi" pitchFamily="2"/>
              </a:rPr>
              <a:t>Derived from a group of languages found in West Africa, or the Kwa languages</a:t>
            </a:r>
          </a:p>
          <a:p>
            <a:r>
              <a:rPr lang="en-US" sz="2600" dirty="0" smtClean="0">
                <a:latin typeface="Pristina" pitchFamily="66" charset="0"/>
                <a:cs typeface="Raavi" pitchFamily="2"/>
              </a:rPr>
              <a:t>Based on a lot of pitch, vocal inflections and context</a:t>
            </a:r>
          </a:p>
          <a:p>
            <a:r>
              <a:rPr lang="en-US" sz="2600" dirty="0" smtClean="0">
                <a:latin typeface="Pristina" pitchFamily="66" charset="0"/>
                <a:cs typeface="Raavi" pitchFamily="2"/>
              </a:rPr>
              <a:t>A single word could have numerous meanings depending on these factors</a:t>
            </a:r>
          </a:p>
          <a:p>
            <a:r>
              <a:rPr lang="en-US" sz="2600" dirty="0" smtClean="0">
                <a:latin typeface="Pristina" pitchFamily="66" charset="0"/>
                <a:cs typeface="Raavi" pitchFamily="2"/>
              </a:rPr>
              <a:t>Idioms and proverbs play and important part in their language</a:t>
            </a:r>
            <a:endParaRPr lang="en-US" sz="2600" dirty="0">
              <a:latin typeface="Pristina" pitchFamily="66" charset="0"/>
              <a:cs typeface="Raavi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Mistral" pitchFamily="66" charset="0"/>
              </a:rPr>
              <a:t>Government in tribes</a:t>
            </a:r>
            <a:endParaRPr lang="en-US" sz="3600" dirty="0">
              <a:latin typeface="Mistral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No single ruler</a:t>
            </a:r>
          </a:p>
          <a:p>
            <a:r>
              <a:rPr lang="en-US" sz="2800" dirty="0" smtClean="0">
                <a:latin typeface="Comic Sans MS" pitchFamily="66" charset="0"/>
              </a:rPr>
              <a:t>Almost everyone is involved in the decision process</a:t>
            </a:r>
          </a:p>
          <a:p>
            <a:r>
              <a:rPr lang="en-US" sz="2800" dirty="0" smtClean="0">
                <a:latin typeface="Comic Sans MS" pitchFamily="66" charset="0"/>
              </a:rPr>
              <a:t>Different groups are a council of chiefs, the elders of the tribe, women’s association, and secret societies.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  <a:cs typeface="Latha" pitchFamily="2"/>
              </a:rPr>
              <a:t>Gods</a:t>
            </a:r>
            <a:endParaRPr lang="en-US" dirty="0">
              <a:latin typeface="Georgia" pitchFamily="18" charset="0"/>
              <a:cs typeface="Latha" pitchFamily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Papyrus" pitchFamily="66" charset="0"/>
              </a:rPr>
              <a:t>Worship many gods</a:t>
            </a:r>
          </a:p>
          <a:p>
            <a:r>
              <a:rPr lang="en-US" dirty="0" smtClean="0">
                <a:latin typeface="Papyrus" pitchFamily="66" charset="0"/>
              </a:rPr>
              <a:t>3 levels of gods</a:t>
            </a:r>
          </a:p>
          <a:p>
            <a:pPr lvl="1"/>
            <a:r>
              <a:rPr lang="en-US" dirty="0" smtClean="0">
                <a:latin typeface="Papyrus" pitchFamily="66" charset="0"/>
              </a:rPr>
              <a:t>Highest lever is the supreme ruler or “Chukwu”</a:t>
            </a:r>
          </a:p>
          <a:p>
            <a:pPr lvl="1"/>
            <a:r>
              <a:rPr lang="en-US" dirty="0" smtClean="0">
                <a:latin typeface="Papyrus" pitchFamily="66" charset="0"/>
              </a:rPr>
              <a:t>Middle lever are the lesser gods call “Umuagbara”</a:t>
            </a:r>
          </a:p>
          <a:p>
            <a:pPr lvl="1"/>
            <a:r>
              <a:rPr lang="en-US" dirty="0" smtClean="0">
                <a:latin typeface="Papyrus" pitchFamily="66" charset="0"/>
              </a:rPr>
              <a:t>Lowest lever of gods are the “Ndi Ichie”, or spirits of dead people</a:t>
            </a:r>
          </a:p>
          <a:p>
            <a:r>
              <a:rPr lang="en-US" dirty="0" smtClean="0">
                <a:latin typeface="Papyrus" pitchFamily="66" charset="0"/>
              </a:rPr>
              <a:t>Also believe in reincarnation.</a:t>
            </a:r>
          </a:p>
          <a:p>
            <a:r>
              <a:rPr lang="en-US" dirty="0" smtClean="0">
                <a:latin typeface="Papyrus" pitchFamily="66" charset="0"/>
              </a:rPr>
              <a:t>Each village has priest or priestess to help decipher what the gods said though conducting ceremonies and rituals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0"/>
            <a:ext cx="2667000" cy="731838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  <a:cs typeface="Arial" pitchFamily="34" charset="0"/>
              </a:rPr>
              <a:t>Yams </a:t>
            </a:r>
            <a:r>
              <a:rPr lang="en-US" dirty="0" smtClean="0">
                <a:latin typeface="Arial Narrow" pitchFamily="34" charset="0"/>
                <a:cs typeface="Arial" pitchFamily="34" charset="0"/>
                <a:sym typeface="Wingdings" pitchFamily="2" charset="2"/>
              </a:rPr>
              <a:t></a:t>
            </a:r>
            <a:endParaRPr lang="en-US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609600"/>
            <a:ext cx="7467600" cy="2743200"/>
          </a:xfrm>
        </p:spPr>
        <p:txBody>
          <a:bodyPr/>
          <a:lstStyle/>
          <a:p>
            <a:r>
              <a:rPr lang="en-US" dirty="0" smtClean="0">
                <a:latin typeface="Garamond" pitchFamily="18" charset="0"/>
              </a:rPr>
              <a:t>The yam festival is held in present day Nigeria and was also mentioned in the book</a:t>
            </a:r>
          </a:p>
          <a:p>
            <a:r>
              <a:rPr lang="en-US" dirty="0" smtClean="0">
                <a:latin typeface="Garamond" pitchFamily="18" charset="0"/>
              </a:rPr>
              <a:t>Beginning of August at the end of the rainy season when there is a lot of yams to eat</a:t>
            </a:r>
          </a:p>
          <a:p>
            <a:r>
              <a:rPr lang="en-US" dirty="0" smtClean="0">
                <a:latin typeface="Garamond" pitchFamily="18" charset="0"/>
              </a:rPr>
              <a:t>People offer yams to gods and dead relatives before eating</a:t>
            </a:r>
            <a:endParaRPr lang="en-US" dirty="0">
              <a:latin typeface="Garamond" pitchFamily="18" charset="0"/>
            </a:endParaRPr>
          </a:p>
        </p:txBody>
      </p:sp>
      <p:pic>
        <p:nvPicPr>
          <p:cNvPr id="20482" name="Picture 2" descr="http://www.nataliedee.com/053005/a-yam.jpg"/>
          <p:cNvPicPr>
            <a:picLocks noChangeAspect="1" noChangeArrowheads="1"/>
          </p:cNvPicPr>
          <p:nvPr/>
        </p:nvPicPr>
        <p:blipFill>
          <a:blip r:embed="rId2" cstate="print"/>
          <a:srcRect r="1333"/>
          <a:stretch>
            <a:fillRect/>
          </a:stretch>
        </p:blipFill>
        <p:spPr bwMode="auto">
          <a:xfrm>
            <a:off x="3276600" y="3151745"/>
            <a:ext cx="4370723" cy="3706255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00"/>
                            </p:stCondLst>
                            <p:childTnLst>
                              <p:par>
                                <p:cTn id="2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Narrow" pitchFamily="34" charset="0"/>
              </a:rPr>
              <a:t>Housing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2286000" y="1219200"/>
            <a:ext cx="6096000" cy="2895600"/>
          </a:xfrm>
        </p:spPr>
        <p:txBody>
          <a:bodyPr/>
          <a:lstStyle/>
          <a:p>
            <a:r>
              <a:rPr lang="en-US" dirty="0" smtClean="0"/>
              <a:t>Mud and thatched roofs with bare floors and carved doors</a:t>
            </a:r>
            <a:endParaRPr lang="en-US" dirty="0"/>
          </a:p>
        </p:txBody>
      </p:sp>
      <p:pic>
        <p:nvPicPr>
          <p:cNvPr id="22530" name="Picture 2" descr="http://www.everyculture.com/images/ctc_03_img0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9029" y="3895725"/>
            <a:ext cx="4974971" cy="2962275"/>
          </a:xfrm>
          <a:prstGeom prst="rect">
            <a:avLst/>
          </a:prstGeom>
          <a:noFill/>
        </p:spPr>
      </p:pic>
      <p:pic>
        <p:nvPicPr>
          <p:cNvPr id="3" name="Picture 2" descr="http://media3.washingtonpost.com/wp-dyn/content/photo/2008/07/03/PH2008070304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09800"/>
            <a:ext cx="3581400" cy="2691166"/>
          </a:xfrm>
          <a:prstGeom prst="rect">
            <a:avLst/>
          </a:prstGeom>
          <a:noFill/>
        </p:spPr>
      </p:pic>
      <p:pic>
        <p:nvPicPr>
          <p:cNvPr id="22532" name="Picture 4" descr="http://www.google.com/images?q=tbn:XkNAUAhYoh21VM::mccoy.lib.siu.edu/jmccall/jones/igbo/misc5.JPG&amp;t=1&amp;h=196&amp;w=188&amp;usg=__fs7Eu8cVb0n5Ea2_TtDMUE86Rf0=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991099"/>
            <a:ext cx="2743200" cy="1866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http://www.gateway-africa.com/tribe/igbo_tribe.html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http://www.africaguide.com/culture/tribes/ibo.htm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http://culture.chiamaka.com/igbopeoplesoc.html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145</TotalTime>
  <Words>248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Things Fall Apart  </vt:lpstr>
      <vt:lpstr>Location</vt:lpstr>
      <vt:lpstr>Language </vt:lpstr>
      <vt:lpstr>Government in tribes</vt:lpstr>
      <vt:lpstr>Gods</vt:lpstr>
      <vt:lpstr>Yams </vt:lpstr>
      <vt:lpstr>Housing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Things Fall Apart Book project By Sari Kroschel</dc:title>
  <dc:creator>Owner</dc:creator>
  <cp:lastModifiedBy>Owner</cp:lastModifiedBy>
  <cp:revision>16</cp:revision>
  <dcterms:created xsi:type="dcterms:W3CDTF">2010-09-29T00:25:43Z</dcterms:created>
  <dcterms:modified xsi:type="dcterms:W3CDTF">2010-10-22T02:42:49Z</dcterms:modified>
</cp:coreProperties>
</file>