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5" r:id="rId10"/>
    <p:sldId id="264" r:id="rId11"/>
    <p:sldId id="266" r:id="rId12"/>
    <p:sldId id="267" r:id="rId1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99EE91F-0FF8-481A-B7A9-D1BBEF960F5A}" type="datetimeFigureOut">
              <a:rPr lang="en-US"/>
              <a:pPr>
                <a:defRPr/>
              </a:pPr>
              <a:t>3/25/2011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13D0A47-179E-417F-A727-C2BF4C78D96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DCCE148-18ED-4EE1-85FA-ABDDD5449A46}" type="datetimeFigureOut">
              <a:rPr lang="en-US"/>
              <a:pPr>
                <a:defRPr/>
              </a:pPr>
              <a:t>3/25/2011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CFD6985-9287-4201-A406-0976AA69DF2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03D5BB0-74C5-4DD5-884E-D31F451896B3}" type="datetimeFigureOut">
              <a:rPr lang="en-US"/>
              <a:pPr>
                <a:defRPr/>
              </a:pPr>
              <a:t>3/25/2011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887D45F-7059-431C-B897-5A4918A198F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0BBBD38-23DA-4314-997F-210876A75D34}" type="datetimeFigureOut">
              <a:rPr lang="en-US"/>
              <a:pPr>
                <a:defRPr/>
              </a:pPr>
              <a:t>3/25/2011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3EB5DE0-855C-4F97-B368-742800B5AB2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6FCF81E-AD03-4166-AB59-31E26843A8B0}" type="datetimeFigureOut">
              <a:rPr lang="en-US"/>
              <a:pPr>
                <a:defRPr/>
              </a:pPr>
              <a:t>3/25/2011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9AD097E-2794-4FA6-8A6B-57868E337EB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680C4CF-3147-49AC-9282-75A348467F6D}" type="datetimeFigureOut">
              <a:rPr lang="en-US"/>
              <a:pPr>
                <a:defRPr/>
              </a:pPr>
              <a:t>3/25/2011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9946248-23BD-4EEB-A2FF-3AB8B56451F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97DA2958-B350-4CD8-85F6-47047D0F8799}" type="datetimeFigureOut">
              <a:rPr lang="en-US"/>
              <a:pPr>
                <a:defRPr/>
              </a:pPr>
              <a:t>3/25/2011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4C398DC-04C5-4474-B38B-9E146221379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466E375-C21D-4799-A5F3-1812B28E5585}" type="datetimeFigureOut">
              <a:rPr lang="en-US"/>
              <a:pPr>
                <a:defRPr/>
              </a:pPr>
              <a:t>3/25/2011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94B7623-2732-408F-A027-ECF23A85AAD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EAB640E-1366-4B92-913D-4A60AF8DED17}" type="datetimeFigureOut">
              <a:rPr lang="en-US"/>
              <a:pPr>
                <a:defRPr/>
              </a:pPr>
              <a:t>3/25/2011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B1BE543-83E2-440E-A98B-25FC434C9BD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5AE9B84-0553-40DC-930F-890F767BDF53}" type="datetimeFigureOut">
              <a:rPr lang="en-US"/>
              <a:pPr>
                <a:defRPr/>
              </a:pPr>
              <a:t>3/25/2011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56B62C8-D400-4BC9-9DBA-40CA2C95E58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6D223DA-9EAE-4E69-AAD1-7FA0D906A151}" type="datetimeFigureOut">
              <a:rPr lang="en-US"/>
              <a:pPr>
                <a:defRPr/>
              </a:pPr>
              <a:t>3/25/2011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12D0DCB-388F-47B5-A97A-116154A72EA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B512B337-9E64-4D0D-9CC1-1CCE08AFC9C5}" type="datetimeFigureOut">
              <a:rPr lang="en-US"/>
              <a:pPr>
                <a:defRPr/>
              </a:pPr>
              <a:t>3/25/2011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7E5D579C-8B0E-4E8B-B119-36C58396C70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ctrTitle"/>
          </p:nvPr>
        </p:nvSpPr>
        <p:spPr/>
        <p:txBody>
          <a:bodyPr/>
          <a:lstStyle/>
          <a:p>
            <a:pPr eaLnBrk="1" hangingPunct="1"/>
            <a:r>
              <a:rPr lang="en-US" smtClean="0"/>
              <a:t>Percy Fawcett</a:t>
            </a:r>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r>
              <a:rPr lang="en-US" dirty="0" smtClean="0"/>
              <a:t>Ryan </a:t>
            </a:r>
            <a:r>
              <a:rPr lang="en-US" dirty="0" err="1" smtClean="0"/>
              <a:t>Mercurio</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p:cNvSpPr>
          <p:nvPr>
            <p:ph type="title"/>
          </p:nvPr>
        </p:nvSpPr>
        <p:spPr/>
        <p:txBody>
          <a:bodyPr/>
          <a:lstStyle/>
          <a:p>
            <a:pPr eaLnBrk="1" hangingPunct="1"/>
            <a:r>
              <a:rPr lang="en-US" smtClean="0"/>
              <a:t>Hard Times</a:t>
            </a:r>
          </a:p>
        </p:txBody>
      </p:sp>
      <p:sp>
        <p:nvSpPr>
          <p:cNvPr id="21506" name="Rectangle 3"/>
          <p:cNvSpPr>
            <a:spLocks noGrp="1"/>
          </p:cNvSpPr>
          <p:nvPr>
            <p:ph type="body" idx="1"/>
          </p:nvPr>
        </p:nvSpPr>
        <p:spPr/>
        <p:txBody>
          <a:bodyPr/>
          <a:lstStyle/>
          <a:p>
            <a:pPr eaLnBrk="1" hangingPunct="1">
              <a:buFont typeface="Arial" charset="0"/>
              <a:buNone/>
            </a:pPr>
            <a:r>
              <a:rPr lang="en-US" smtClean="0"/>
              <a:t>Following World War One, Fawcett’s family moved to Los Angeles, California. </a:t>
            </a:r>
          </a:p>
          <a:p>
            <a:pPr eaLnBrk="1" hangingPunct="1">
              <a:buFont typeface="Arial" charset="0"/>
              <a:buNone/>
            </a:pPr>
            <a:r>
              <a:rPr lang="en-US" smtClean="0"/>
              <a:t>They were too poor to keep living in California, so they moved back to England, separating Jack Fawcett from his best friend, Raleigh Rimmel.</a:t>
            </a:r>
          </a:p>
          <a:p>
            <a:pPr eaLnBrk="1" hangingPunct="1">
              <a:buFont typeface="Arial" charset="0"/>
              <a:buNone/>
            </a:pPr>
            <a:r>
              <a:rPr lang="en-US" smtClean="0"/>
              <a:t>Fawcett tried hard to start an expedition, but couldn’t get funding.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p:cNvSpPr>
          <p:nvPr>
            <p:ph type="title"/>
          </p:nvPr>
        </p:nvSpPr>
        <p:spPr/>
        <p:txBody>
          <a:bodyPr/>
          <a:lstStyle/>
          <a:p>
            <a:r>
              <a:rPr lang="en-US" smtClean="0"/>
              <a:t>Later Expeditions</a:t>
            </a:r>
          </a:p>
        </p:txBody>
      </p:sp>
      <p:sp>
        <p:nvSpPr>
          <p:cNvPr id="23555" name="Rectangle 3"/>
          <p:cNvSpPr>
            <a:spLocks noGrp="1"/>
          </p:cNvSpPr>
          <p:nvPr>
            <p:ph type="body" idx="1"/>
          </p:nvPr>
        </p:nvSpPr>
        <p:spPr/>
        <p:txBody>
          <a:bodyPr/>
          <a:lstStyle/>
          <a:p>
            <a:pPr>
              <a:lnSpc>
                <a:spcPct val="90000"/>
              </a:lnSpc>
            </a:pPr>
            <a:r>
              <a:rPr lang="en-US" smtClean="0"/>
              <a:t>Fawcett finally put together an expedition to look for Z in 1920, with two other men.</a:t>
            </a:r>
          </a:p>
          <a:p>
            <a:pPr>
              <a:lnSpc>
                <a:spcPct val="90000"/>
              </a:lnSpc>
            </a:pPr>
            <a:r>
              <a:rPr lang="en-US" smtClean="0"/>
              <a:t>The men both got sick quickly, and the expedition was stopped less than two months before it had started.</a:t>
            </a:r>
          </a:p>
          <a:p>
            <a:pPr>
              <a:lnSpc>
                <a:spcPct val="90000"/>
              </a:lnSpc>
            </a:pPr>
            <a:r>
              <a:rPr lang="en-US" smtClean="0"/>
              <a:t>In August, 1921, Fawcett set out alone to find the city of Z, and claimed to have seen it from a mountaintop, but had to turn around from lack of food.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p:cNvSpPr>
          <p:nvPr>
            <p:ph type="title"/>
          </p:nvPr>
        </p:nvSpPr>
        <p:spPr/>
        <p:txBody>
          <a:bodyPr/>
          <a:lstStyle/>
          <a:p>
            <a:r>
              <a:rPr lang="en-US" smtClean="0"/>
              <a:t>The Final Expedition</a:t>
            </a:r>
          </a:p>
        </p:txBody>
      </p:sp>
      <p:sp>
        <p:nvSpPr>
          <p:cNvPr id="24579" name="Rectangle 3"/>
          <p:cNvSpPr>
            <a:spLocks noGrp="1"/>
          </p:cNvSpPr>
          <p:nvPr>
            <p:ph type="body" idx="1"/>
          </p:nvPr>
        </p:nvSpPr>
        <p:spPr/>
        <p:txBody>
          <a:bodyPr/>
          <a:lstStyle/>
          <a:p>
            <a:pPr>
              <a:lnSpc>
                <a:spcPct val="90000"/>
              </a:lnSpc>
            </a:pPr>
            <a:r>
              <a:rPr lang="en-US" sz="2400" dirty="0" smtClean="0"/>
              <a:t>It was February,  1925, and Fawcett was in his late-fifties. </a:t>
            </a:r>
          </a:p>
          <a:p>
            <a:pPr>
              <a:lnSpc>
                <a:spcPct val="90000"/>
              </a:lnSpc>
            </a:pPr>
            <a:r>
              <a:rPr lang="en-US" sz="2400" dirty="0" smtClean="0"/>
              <a:t>Fawcett was confident that he would find Z this time, after lots of research.</a:t>
            </a:r>
          </a:p>
          <a:p>
            <a:pPr>
              <a:lnSpc>
                <a:spcPct val="90000"/>
              </a:lnSpc>
            </a:pPr>
            <a:r>
              <a:rPr lang="en-US" sz="2400" dirty="0" smtClean="0"/>
              <a:t>Fawcett’s son, Jack, was coming along with Fawcett for the first time, and they also brought along Raleigh </a:t>
            </a:r>
            <a:r>
              <a:rPr lang="en-US" sz="2400" dirty="0" err="1" smtClean="0"/>
              <a:t>Rimmel</a:t>
            </a:r>
            <a:r>
              <a:rPr lang="en-US" sz="2400" dirty="0" smtClean="0"/>
              <a:t>, Jack’s best friend.</a:t>
            </a:r>
          </a:p>
          <a:p>
            <a:pPr>
              <a:lnSpc>
                <a:spcPct val="90000"/>
              </a:lnSpc>
            </a:pPr>
            <a:r>
              <a:rPr lang="en-US" sz="2400" dirty="0" smtClean="0"/>
              <a:t>Fawcett was promised millions of dollars if he could find Z.</a:t>
            </a:r>
          </a:p>
          <a:p>
            <a:pPr>
              <a:lnSpc>
                <a:spcPct val="90000"/>
              </a:lnSpc>
            </a:pPr>
            <a:r>
              <a:rPr lang="en-US" sz="2400" dirty="0" smtClean="0"/>
              <a:t>The expedition entered the forest and never returned.</a:t>
            </a:r>
          </a:p>
          <a:p>
            <a:pPr>
              <a:lnSpc>
                <a:spcPct val="90000"/>
              </a:lnSpc>
            </a:pPr>
            <a:r>
              <a:rPr lang="en-US" sz="2400" dirty="0" smtClean="0"/>
              <a:t>Many search parties were sent, but many of them got lost in the forest as </a:t>
            </a:r>
            <a:r>
              <a:rPr lang="en-US" sz="2400" dirty="0" smtClean="0"/>
              <a:t>well, and none found Fawcett.</a:t>
            </a:r>
          </a:p>
          <a:p>
            <a:pPr>
              <a:lnSpc>
                <a:spcPct val="90000"/>
              </a:lnSpc>
            </a:pPr>
            <a:r>
              <a:rPr lang="en-US" sz="2400" dirty="0" smtClean="0"/>
              <a:t>Most people believe that Fawcett was killed by natives.</a:t>
            </a:r>
            <a:endParaRPr lang="en-US" sz="24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p:txBody>
          <a:bodyPr/>
          <a:lstStyle/>
          <a:p>
            <a:pPr eaLnBrk="1" hangingPunct="1"/>
            <a:r>
              <a:rPr lang="en-US" smtClean="0"/>
              <a:t>Introduction</a:t>
            </a:r>
          </a:p>
        </p:txBody>
      </p:sp>
      <p:sp>
        <p:nvSpPr>
          <p:cNvPr id="3" name="Content Placeholder 2"/>
          <p:cNvSpPr>
            <a:spLocks noGrp="1"/>
          </p:cNvSpPr>
          <p:nvPr>
            <p:ph idx="1"/>
          </p:nvPr>
        </p:nvSpPr>
        <p:spPr>
          <a:xfrm>
            <a:off x="457200" y="1600200"/>
            <a:ext cx="5943600" cy="4525963"/>
          </a:xfrm>
        </p:spPr>
        <p:txBody>
          <a:bodyPr rtlCol="0">
            <a:normAutofit fontScale="85000" lnSpcReduction="10000"/>
          </a:bodyPr>
          <a:lstStyle/>
          <a:p>
            <a:pPr eaLnBrk="1" fontAlgn="auto" hangingPunct="1">
              <a:spcAft>
                <a:spcPts val="0"/>
              </a:spcAft>
              <a:buFont typeface="Arial" pitchFamily="34" charset="0"/>
              <a:buChar char="•"/>
              <a:defRPr/>
            </a:pPr>
            <a:r>
              <a:rPr lang="en-US" dirty="0" smtClean="0"/>
              <a:t>Percy Harrison Fawcett was an English explorer in the early 1900’s.</a:t>
            </a:r>
          </a:p>
          <a:p>
            <a:pPr eaLnBrk="1" fontAlgn="auto" hangingPunct="1">
              <a:spcAft>
                <a:spcPts val="0"/>
              </a:spcAft>
              <a:buFont typeface="Arial" pitchFamily="34" charset="0"/>
              <a:buChar char="•"/>
              <a:defRPr/>
            </a:pPr>
            <a:r>
              <a:rPr lang="en-US" dirty="0" smtClean="0"/>
              <a:t>He explored the Amazon Rainforest and refined the borders of Bolivia, Peru, and Brazil.</a:t>
            </a:r>
            <a:r>
              <a:rPr lang="en-US" dirty="0"/>
              <a:t> </a:t>
            </a:r>
            <a:r>
              <a:rPr lang="en-US" dirty="0" smtClean="0"/>
              <a:t> While in the Royal Geographic Society.</a:t>
            </a:r>
          </a:p>
          <a:p>
            <a:pPr eaLnBrk="1" fontAlgn="auto" hangingPunct="1">
              <a:spcAft>
                <a:spcPts val="0"/>
              </a:spcAft>
              <a:buFont typeface="Arial" pitchFamily="34" charset="0"/>
              <a:buChar char="•"/>
              <a:defRPr/>
            </a:pPr>
            <a:r>
              <a:rPr lang="en-US" dirty="0" smtClean="0"/>
              <a:t>He is most famous for his pursuit of the city of Z, a city made completely of gold.</a:t>
            </a:r>
          </a:p>
          <a:p>
            <a:pPr eaLnBrk="1" fontAlgn="auto" hangingPunct="1">
              <a:spcAft>
                <a:spcPts val="0"/>
              </a:spcAft>
              <a:buFont typeface="Arial" pitchFamily="34" charset="0"/>
              <a:buChar char="•"/>
              <a:defRPr/>
            </a:pPr>
            <a:r>
              <a:rPr lang="en-US" dirty="0" smtClean="0"/>
              <a:t>He and his expedition went into the forest in 1921 and never returned.</a:t>
            </a:r>
          </a:p>
        </p:txBody>
      </p:sp>
      <p:pic>
        <p:nvPicPr>
          <p:cNvPr id="14339" name="Picture 2" descr="http://resources1.news.com.au/images/2010/01/08/1225817/220109-percy-fawcett.jpg"/>
          <p:cNvPicPr>
            <a:picLocks noChangeAspect="1" noChangeArrowheads="1"/>
          </p:cNvPicPr>
          <p:nvPr/>
        </p:nvPicPr>
        <p:blipFill>
          <a:blip r:embed="rId2"/>
          <a:srcRect/>
          <a:stretch>
            <a:fillRect/>
          </a:stretch>
        </p:blipFill>
        <p:spPr bwMode="auto">
          <a:xfrm>
            <a:off x="6400800" y="2209800"/>
            <a:ext cx="2628900" cy="3248025"/>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pPr eaLnBrk="1" hangingPunct="1"/>
            <a:r>
              <a:rPr lang="en-US" smtClean="0"/>
              <a:t>Army Years</a:t>
            </a:r>
          </a:p>
        </p:txBody>
      </p:sp>
      <p:sp>
        <p:nvSpPr>
          <p:cNvPr id="3" name="Content Placeholder 2"/>
          <p:cNvSpPr>
            <a:spLocks noGrp="1"/>
          </p:cNvSpPr>
          <p:nvPr>
            <p:ph idx="1"/>
          </p:nvPr>
        </p:nvSpPr>
        <p:spPr/>
        <p:txBody>
          <a:bodyPr rtlCol="0">
            <a:normAutofit lnSpcReduction="10000"/>
          </a:bodyPr>
          <a:lstStyle/>
          <a:p>
            <a:pPr eaLnBrk="1" fontAlgn="auto" hangingPunct="1">
              <a:spcAft>
                <a:spcPts val="0"/>
              </a:spcAft>
              <a:buFont typeface="Arial" pitchFamily="34" charset="0"/>
              <a:buChar char="•"/>
              <a:defRPr/>
            </a:pPr>
            <a:r>
              <a:rPr lang="en-US" dirty="0" smtClean="0"/>
              <a:t>In 1884, Fawcett joined the Royal Artillery and was stationed in Ceylon (present day Sri Lanka).  </a:t>
            </a:r>
          </a:p>
          <a:p>
            <a:pPr eaLnBrk="1" fontAlgn="auto" hangingPunct="1">
              <a:spcAft>
                <a:spcPts val="0"/>
              </a:spcAft>
              <a:buFont typeface="Arial" pitchFamily="34" charset="0"/>
              <a:buChar char="•"/>
              <a:defRPr/>
            </a:pPr>
            <a:r>
              <a:rPr lang="en-US" dirty="0" smtClean="0"/>
              <a:t>In 1888, Fawcett was told of a place called </a:t>
            </a:r>
            <a:r>
              <a:rPr lang="en-US" dirty="0" err="1" smtClean="0"/>
              <a:t>Galla</a:t>
            </a:r>
            <a:r>
              <a:rPr lang="en-US" dirty="0" smtClean="0"/>
              <a:t>-pita-</a:t>
            </a:r>
            <a:r>
              <a:rPr lang="en-US" dirty="0" err="1" smtClean="0"/>
              <a:t>Galla</a:t>
            </a:r>
            <a:r>
              <a:rPr lang="en-US" dirty="0" smtClean="0"/>
              <a:t>, or rock upon rock, a cave with great riches inside.</a:t>
            </a:r>
          </a:p>
          <a:p>
            <a:pPr eaLnBrk="1" fontAlgn="auto" hangingPunct="1">
              <a:spcAft>
                <a:spcPts val="0"/>
              </a:spcAft>
              <a:buFont typeface="Arial" pitchFamily="34" charset="0"/>
              <a:buChar char="•"/>
              <a:defRPr/>
            </a:pPr>
            <a:r>
              <a:rPr lang="en-US" dirty="0" smtClean="0"/>
              <a:t>Fawcett searched for </a:t>
            </a:r>
            <a:r>
              <a:rPr lang="en-US" dirty="0" err="1" smtClean="0"/>
              <a:t>Galla</a:t>
            </a:r>
            <a:r>
              <a:rPr lang="en-US" dirty="0" smtClean="0"/>
              <a:t>-pita-</a:t>
            </a:r>
            <a:r>
              <a:rPr lang="en-US" dirty="0" err="1" smtClean="0"/>
              <a:t>Galla</a:t>
            </a:r>
            <a:r>
              <a:rPr lang="en-US" dirty="0" smtClean="0"/>
              <a:t>, but could not find it.  This search inspired him to become an explorer.</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pPr eaLnBrk="1" hangingPunct="1"/>
            <a:r>
              <a:rPr lang="en-US" smtClean="0"/>
              <a:t>Joining the RGS</a:t>
            </a:r>
          </a:p>
        </p:txBody>
      </p:sp>
      <p:sp>
        <p:nvSpPr>
          <p:cNvPr id="16386" name="Content Placeholder 2"/>
          <p:cNvSpPr>
            <a:spLocks noGrp="1"/>
          </p:cNvSpPr>
          <p:nvPr>
            <p:ph idx="1"/>
          </p:nvPr>
        </p:nvSpPr>
        <p:spPr>
          <a:xfrm>
            <a:off x="457200" y="1600200"/>
            <a:ext cx="6477000" cy="4525963"/>
          </a:xfrm>
        </p:spPr>
        <p:txBody>
          <a:bodyPr/>
          <a:lstStyle/>
          <a:p>
            <a:pPr eaLnBrk="1" hangingPunct="1"/>
            <a:r>
              <a:rPr lang="en-US" smtClean="0"/>
              <a:t>Wanting to follow his model, David Livingstone, on February 4</a:t>
            </a:r>
            <a:r>
              <a:rPr lang="en-US" baseline="30000" smtClean="0"/>
              <a:t>th</a:t>
            </a:r>
            <a:r>
              <a:rPr lang="en-US" smtClean="0"/>
              <a:t> 1900, Fawcett joined the Royal Geographic Society.</a:t>
            </a:r>
          </a:p>
          <a:p>
            <a:pPr eaLnBrk="1" hangingPunct="1"/>
            <a:r>
              <a:rPr lang="en-US" smtClean="0"/>
              <a:t>Fawcett took a class at the Society and easily passed.</a:t>
            </a:r>
          </a:p>
          <a:p>
            <a:pPr eaLnBrk="1" hangingPunct="1"/>
            <a:r>
              <a:rPr lang="en-US" smtClean="0"/>
              <a:t>In 1901, Fawcett was given his first expedition </a:t>
            </a:r>
          </a:p>
        </p:txBody>
      </p:sp>
      <p:pic>
        <p:nvPicPr>
          <p:cNvPr id="16387" name="Picture 2" descr="http://ts4.mm.bing.net/images/thumbnail.aspx?q=510504802151&amp;id=03f72eada3c0f73199eff5f73e4cacd5&amp;url=http%3a%2f%2fdocs.google.com%2fa%2fstation.com.hk%2fFile%3fid%3ddgjkh3nv_60gpjfnw5b"/>
          <p:cNvPicPr>
            <a:picLocks noChangeAspect="1" noChangeArrowheads="1"/>
          </p:cNvPicPr>
          <p:nvPr/>
        </p:nvPicPr>
        <p:blipFill>
          <a:blip r:embed="rId2"/>
          <a:srcRect/>
          <a:stretch>
            <a:fillRect/>
          </a:stretch>
        </p:blipFill>
        <p:spPr bwMode="auto">
          <a:xfrm>
            <a:off x="6934200" y="2057400"/>
            <a:ext cx="1704975" cy="28575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pPr eaLnBrk="1" hangingPunct="1"/>
            <a:r>
              <a:rPr lang="en-US" smtClean="0"/>
              <a:t>First Expedition- Morocco 1901</a:t>
            </a:r>
          </a:p>
        </p:txBody>
      </p:sp>
      <p:sp>
        <p:nvSpPr>
          <p:cNvPr id="17410" name="Content Placeholder 2"/>
          <p:cNvSpPr>
            <a:spLocks noGrp="1"/>
          </p:cNvSpPr>
          <p:nvPr>
            <p:ph idx="1"/>
          </p:nvPr>
        </p:nvSpPr>
        <p:spPr/>
        <p:txBody>
          <a:bodyPr/>
          <a:lstStyle/>
          <a:p>
            <a:pPr eaLnBrk="1" hangingPunct="1"/>
            <a:r>
              <a:rPr lang="en-US" smtClean="0"/>
              <a:t>On Fawcett’s first expedition, he went as a spy instead of an explorer.</a:t>
            </a:r>
          </a:p>
          <a:p>
            <a:pPr eaLnBrk="1" hangingPunct="1"/>
            <a:r>
              <a:rPr lang="en-US" smtClean="0"/>
              <a:t>His cover was as a cartographer, with maps, telescopes, and binoculars.</a:t>
            </a:r>
          </a:p>
          <a:p>
            <a:pPr eaLnBrk="1" hangingPunct="1"/>
            <a:r>
              <a:rPr lang="en-US" smtClean="0"/>
              <a:t>He took notes on  villages, water, politics, and their army.</a:t>
            </a:r>
          </a:p>
          <a:p>
            <a:pPr eaLnBrk="1" hangingPunct="1">
              <a:buFont typeface="Arial" charset="0"/>
              <a:buNone/>
            </a:pPr>
            <a:endParaRPr lang="en-US" smtClean="0"/>
          </a:p>
          <a:p>
            <a:pPr eaLnBrk="1" hangingPunct="1">
              <a:buFont typeface="Arial" charset="0"/>
              <a:buNone/>
            </a:pPr>
            <a:endParaRPr lang="en-US" smtClean="0"/>
          </a:p>
          <a:p>
            <a:pPr eaLnBrk="1" hangingPunct="1"/>
            <a:endParaRPr lang="en-US" smtClean="0"/>
          </a:p>
          <a:p>
            <a:pPr eaLnBrk="1" hangingPunct="1"/>
            <a:endParaRPr lang="en-US" smtClean="0"/>
          </a:p>
          <a:p>
            <a:pPr eaLnBrk="1" hangingPunct="1"/>
            <a:endParaRPr lang="en-US" smtClean="0"/>
          </a:p>
          <a:p>
            <a:pPr eaLnBrk="1" hangingPunct="1"/>
            <a:endParaRPr lang="en-US"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pPr eaLnBrk="1" hangingPunct="1"/>
            <a:r>
              <a:rPr lang="en-US" smtClean="0"/>
              <a:t>First Amazonian Expedition- 1906 </a:t>
            </a:r>
          </a:p>
        </p:txBody>
      </p:sp>
      <p:sp>
        <p:nvSpPr>
          <p:cNvPr id="3" name="Content Placeholder 2"/>
          <p:cNvSpPr>
            <a:spLocks noGrp="1"/>
          </p:cNvSpPr>
          <p:nvPr>
            <p:ph idx="1"/>
          </p:nvPr>
        </p:nvSpPr>
        <p:spPr>
          <a:xfrm>
            <a:off x="457200" y="1600200"/>
            <a:ext cx="5867400" cy="4525963"/>
          </a:xfrm>
        </p:spPr>
        <p:txBody>
          <a:bodyPr rtlCol="0">
            <a:normAutofit fontScale="77500" lnSpcReduction="20000"/>
          </a:bodyPr>
          <a:lstStyle/>
          <a:p>
            <a:pPr eaLnBrk="1" fontAlgn="auto" hangingPunct="1">
              <a:spcAft>
                <a:spcPts val="0"/>
              </a:spcAft>
              <a:buFont typeface="Arial" pitchFamily="34" charset="0"/>
              <a:buChar char="•"/>
              <a:defRPr/>
            </a:pPr>
            <a:r>
              <a:rPr lang="en-US" dirty="0" smtClean="0"/>
              <a:t>Fawcett’s first jungle expedition was in 1906 to the Brazil-Bolivia border.</a:t>
            </a:r>
          </a:p>
          <a:p>
            <a:pPr eaLnBrk="1" fontAlgn="auto" hangingPunct="1">
              <a:spcAft>
                <a:spcPts val="0"/>
              </a:spcAft>
              <a:buFont typeface="Arial" pitchFamily="34" charset="0"/>
              <a:buChar char="•"/>
              <a:defRPr/>
            </a:pPr>
            <a:r>
              <a:rPr lang="en-US" dirty="0" smtClean="0"/>
              <a:t>His job was to refine the border.</a:t>
            </a:r>
          </a:p>
          <a:p>
            <a:pPr eaLnBrk="1" fontAlgn="auto" hangingPunct="1">
              <a:spcAft>
                <a:spcPts val="0"/>
              </a:spcAft>
              <a:buFont typeface="Arial" pitchFamily="34" charset="0"/>
              <a:buChar char="•"/>
              <a:defRPr/>
            </a:pPr>
            <a:r>
              <a:rPr lang="en-US" dirty="0" smtClean="0"/>
              <a:t>He went with Arthur </a:t>
            </a:r>
            <a:r>
              <a:rPr lang="en-US" dirty="0" err="1" smtClean="0"/>
              <a:t>Chivers</a:t>
            </a:r>
            <a:r>
              <a:rPr lang="en-US" dirty="0" smtClean="0"/>
              <a:t>, a man named Willis, and some native guides.</a:t>
            </a:r>
          </a:p>
          <a:p>
            <a:pPr eaLnBrk="1" fontAlgn="auto" hangingPunct="1">
              <a:spcAft>
                <a:spcPts val="0"/>
              </a:spcAft>
              <a:buFont typeface="Arial" pitchFamily="34" charset="0"/>
              <a:buChar char="•"/>
              <a:defRPr/>
            </a:pPr>
            <a:r>
              <a:rPr lang="en-US" dirty="0" smtClean="0"/>
              <a:t>Fawcett’s team was in bad health, and many men died.  They were attacked badly by mosquitoes at night and many found themselves with diseases, such as malaria.  They also ran into deadly snakes, such as pit vipers and anacondas.</a:t>
            </a:r>
          </a:p>
          <a:p>
            <a:pPr eaLnBrk="1" fontAlgn="auto" hangingPunct="1">
              <a:spcAft>
                <a:spcPts val="0"/>
              </a:spcAft>
              <a:buFont typeface="Arial" pitchFamily="34" charset="0"/>
              <a:buChar char="•"/>
              <a:defRPr/>
            </a:pPr>
            <a:r>
              <a:rPr lang="en-US" dirty="0" smtClean="0"/>
              <a:t>Fawcett’s party finished their task nearly a year ahead of schedule.</a:t>
            </a:r>
          </a:p>
          <a:p>
            <a:pPr eaLnBrk="1" fontAlgn="auto" hangingPunct="1">
              <a:spcAft>
                <a:spcPts val="0"/>
              </a:spcAft>
              <a:buFont typeface="Arial" pitchFamily="34" charset="0"/>
              <a:buChar char="•"/>
              <a:defRPr/>
            </a:pPr>
            <a:endParaRPr lang="en-US" dirty="0" smtClean="0"/>
          </a:p>
          <a:p>
            <a:pPr eaLnBrk="1" fontAlgn="auto" hangingPunct="1">
              <a:spcAft>
                <a:spcPts val="0"/>
              </a:spcAft>
              <a:buFont typeface="Arial" pitchFamily="34" charset="0"/>
              <a:buChar char="•"/>
              <a:defRPr/>
            </a:pPr>
            <a:endParaRPr lang="en-US" dirty="0"/>
          </a:p>
        </p:txBody>
      </p:sp>
      <p:pic>
        <p:nvPicPr>
          <p:cNvPr id="18435" name="Picture 2" descr="http://ts2.mm.bing.net/images/thumbnail.aspx?q=677349168641&amp;id=266d524ce3980af52b589d9ab0ccdecb&amp;url=http%3a%2f%2fstatic.howstuffworks.com%2fgif%2fwillow%2fanaconda-info0.gif"/>
          <p:cNvPicPr>
            <a:picLocks noChangeAspect="1" noChangeArrowheads="1"/>
          </p:cNvPicPr>
          <p:nvPr/>
        </p:nvPicPr>
        <p:blipFill>
          <a:blip r:embed="rId2"/>
          <a:srcRect/>
          <a:stretch>
            <a:fillRect/>
          </a:stretch>
        </p:blipFill>
        <p:spPr bwMode="auto">
          <a:xfrm>
            <a:off x="6629400" y="2209800"/>
            <a:ext cx="1933575" cy="1876425"/>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pPr eaLnBrk="1" hangingPunct="1"/>
            <a:r>
              <a:rPr lang="en-US" smtClean="0"/>
              <a:t>Northern Brazil - 1911</a:t>
            </a:r>
          </a:p>
        </p:txBody>
      </p:sp>
      <p:sp>
        <p:nvSpPr>
          <p:cNvPr id="3" name="Content Placeholder 2"/>
          <p:cNvSpPr>
            <a:spLocks noGrp="1"/>
          </p:cNvSpPr>
          <p:nvPr>
            <p:ph idx="1"/>
          </p:nvPr>
        </p:nvSpPr>
        <p:spPr>
          <a:xfrm>
            <a:off x="457200" y="1600200"/>
            <a:ext cx="5715000" cy="4525963"/>
          </a:xfrm>
        </p:spPr>
        <p:txBody>
          <a:bodyPr rtlCol="0">
            <a:normAutofit fontScale="62500" lnSpcReduction="20000"/>
          </a:bodyPr>
          <a:lstStyle/>
          <a:p>
            <a:pPr eaLnBrk="1" fontAlgn="auto" hangingPunct="1">
              <a:spcAft>
                <a:spcPts val="0"/>
              </a:spcAft>
              <a:buFont typeface="Arial" pitchFamily="34" charset="0"/>
              <a:buNone/>
              <a:defRPr/>
            </a:pPr>
            <a:r>
              <a:rPr lang="en-US" dirty="0" smtClean="0"/>
              <a:t>• In 1911, the Royal Geographic Society paired Fawcett with James Murray, a famous Antarctic explorer.</a:t>
            </a:r>
          </a:p>
          <a:p>
            <a:pPr eaLnBrk="1" fontAlgn="auto" hangingPunct="1">
              <a:spcAft>
                <a:spcPts val="0"/>
              </a:spcAft>
              <a:buFont typeface="Arial" pitchFamily="34" charset="0"/>
              <a:buNone/>
              <a:defRPr/>
            </a:pPr>
            <a:r>
              <a:rPr lang="en-US" dirty="0" smtClean="0"/>
              <a:t>• James Murray was not used to the Amazon, and quickly fell behind Fawcett’s quick pace.</a:t>
            </a:r>
          </a:p>
          <a:p>
            <a:pPr eaLnBrk="1" fontAlgn="auto" hangingPunct="1">
              <a:spcAft>
                <a:spcPts val="0"/>
              </a:spcAft>
              <a:buFont typeface="Arial" pitchFamily="34" charset="0"/>
              <a:buNone/>
              <a:defRPr/>
            </a:pPr>
            <a:r>
              <a:rPr lang="en-US" dirty="0" smtClean="0"/>
              <a:t>• Murray, against the advice of Fawcett, tried to keep up by leaving behind his nearly sixty pound pack of belongings, including his bed.</a:t>
            </a:r>
          </a:p>
          <a:p>
            <a:pPr eaLnBrk="1" fontAlgn="auto" hangingPunct="1">
              <a:spcAft>
                <a:spcPts val="0"/>
              </a:spcAft>
              <a:buFont typeface="Arial" pitchFamily="34" charset="0"/>
              <a:buNone/>
              <a:defRPr/>
            </a:pPr>
            <a:r>
              <a:rPr lang="en-US" dirty="0" smtClean="0"/>
              <a:t>• Murray was attacked by different parasites, and it wasn’t long before he had gangrene, had maggots living in his back, and had malaria.</a:t>
            </a:r>
          </a:p>
          <a:p>
            <a:pPr eaLnBrk="1" fontAlgn="auto" hangingPunct="1">
              <a:spcAft>
                <a:spcPts val="0"/>
              </a:spcAft>
              <a:buFont typeface="Arial" pitchFamily="34" charset="0"/>
              <a:buNone/>
              <a:defRPr/>
            </a:pPr>
            <a:r>
              <a:rPr lang="en-US" dirty="0" smtClean="0"/>
              <a:t>• Fawcett prematurely ended the expedition to bring Murray to civilization, and was extremely displeased with Murray, saying that he had single-handedly ruined his expedition.</a:t>
            </a:r>
          </a:p>
          <a:p>
            <a:pPr eaLnBrk="1" fontAlgn="auto" hangingPunct="1">
              <a:spcAft>
                <a:spcPts val="0"/>
              </a:spcAft>
              <a:buFont typeface="Arial" pitchFamily="34" charset="0"/>
              <a:buNone/>
              <a:defRPr/>
            </a:pPr>
            <a:endParaRPr lang="en-US" dirty="0" smtClean="0"/>
          </a:p>
        </p:txBody>
      </p:sp>
      <p:pic>
        <p:nvPicPr>
          <p:cNvPr id="19459" name="Picture 2" descr="http://ts4.mm.bing.net/images/thumbnail.aspx?q=524768052987&amp;id=bffdf6d767780a465f7ac5844df5c638&amp;url=http%3a%2f%2fimages.angelpub.com%2f2008%2f25%2f882%2fbrazil_gold_report_rainforestjpg.jpg"/>
          <p:cNvPicPr>
            <a:picLocks noChangeAspect="1" noChangeArrowheads="1"/>
          </p:cNvPicPr>
          <p:nvPr/>
        </p:nvPicPr>
        <p:blipFill>
          <a:blip r:embed="rId2"/>
          <a:srcRect/>
          <a:stretch>
            <a:fillRect/>
          </a:stretch>
        </p:blipFill>
        <p:spPr bwMode="auto">
          <a:xfrm>
            <a:off x="6096000" y="2133600"/>
            <a:ext cx="2857500" cy="2447925"/>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pPr eaLnBrk="1" hangingPunct="1"/>
            <a:r>
              <a:rPr lang="en-US" smtClean="0"/>
              <a:t>Other Expeditions</a:t>
            </a:r>
          </a:p>
        </p:txBody>
      </p:sp>
      <p:sp>
        <p:nvSpPr>
          <p:cNvPr id="20482" name="Text Box 4"/>
          <p:cNvSpPr txBox="1">
            <a:spLocks noChangeArrowheads="1"/>
          </p:cNvSpPr>
          <p:nvPr/>
        </p:nvSpPr>
        <p:spPr bwMode="auto">
          <a:xfrm>
            <a:off x="1066800" y="1752600"/>
            <a:ext cx="7162800" cy="4491038"/>
          </a:xfrm>
          <a:prstGeom prst="rect">
            <a:avLst/>
          </a:prstGeom>
          <a:noFill/>
          <a:ln w="9525">
            <a:noFill/>
            <a:miter lim="800000"/>
            <a:headEnd/>
            <a:tailEnd/>
          </a:ln>
        </p:spPr>
        <p:txBody>
          <a:bodyPr>
            <a:spAutoFit/>
          </a:bodyPr>
          <a:lstStyle/>
          <a:p>
            <a:pPr>
              <a:spcBef>
                <a:spcPct val="50000"/>
              </a:spcBef>
            </a:pPr>
            <a:r>
              <a:rPr lang="en-US"/>
              <a:t>Fawcett went on three other expeditions from 1911-1914.</a:t>
            </a:r>
          </a:p>
          <a:p>
            <a:pPr>
              <a:spcBef>
                <a:spcPct val="50000"/>
              </a:spcBef>
            </a:pPr>
            <a:r>
              <a:rPr lang="en-US"/>
              <a:t>The expeditions were all to the Amazon Rainforest, and were all successes.</a:t>
            </a:r>
          </a:p>
          <a:p>
            <a:pPr>
              <a:spcBef>
                <a:spcPct val="50000"/>
              </a:spcBef>
            </a:pPr>
            <a:r>
              <a:rPr lang="en-US"/>
              <a:t>Fawcett and his men endured hardship each mission, but Fawcett was already addicted to Amazonia, and could not stop coming back.</a:t>
            </a:r>
          </a:p>
          <a:p>
            <a:pPr>
              <a:spcBef>
                <a:spcPct val="50000"/>
              </a:spcBef>
            </a:pPr>
            <a:r>
              <a:rPr lang="en-US"/>
              <a:t>Fawcett always tried to be peaceful with the native tribes, some of which were cannibalistic.  One time, Fawcett even walked directly into a shower of poisoned arrows to convey his message of friendship.</a:t>
            </a:r>
          </a:p>
          <a:p>
            <a:pPr>
              <a:spcBef>
                <a:spcPct val="50000"/>
              </a:spcBef>
            </a:pPr>
            <a:r>
              <a:rPr lang="en-US"/>
              <a:t>Fawcett was told stories of a lost kingdom hidden in the rainforest in many of his adventures.  Many had searched for it, but all had failed.</a:t>
            </a:r>
          </a:p>
          <a:p>
            <a:pPr>
              <a:spcBef>
                <a:spcPct val="50000"/>
              </a:spcBef>
            </a:pPr>
            <a:endParaRPr lang="en-US"/>
          </a:p>
          <a:p>
            <a:pPr>
              <a:spcBef>
                <a:spcPct val="50000"/>
              </a:spcBef>
            </a:pP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p:cNvSpPr>
          <p:nvPr>
            <p:ph type="title"/>
          </p:nvPr>
        </p:nvSpPr>
        <p:spPr/>
        <p:txBody>
          <a:bodyPr/>
          <a:lstStyle/>
          <a:p>
            <a:r>
              <a:rPr lang="en-US" smtClean="0"/>
              <a:t>World War I</a:t>
            </a:r>
          </a:p>
        </p:txBody>
      </p:sp>
      <p:sp>
        <p:nvSpPr>
          <p:cNvPr id="22531" name="Rectangle 3"/>
          <p:cNvSpPr>
            <a:spLocks noGrp="1"/>
          </p:cNvSpPr>
          <p:nvPr>
            <p:ph type="body" idx="1"/>
          </p:nvPr>
        </p:nvSpPr>
        <p:spPr>
          <a:xfrm>
            <a:off x="457200" y="1600200"/>
            <a:ext cx="4648200" cy="4525963"/>
          </a:xfrm>
        </p:spPr>
        <p:txBody>
          <a:bodyPr/>
          <a:lstStyle/>
          <a:p>
            <a:pPr>
              <a:lnSpc>
                <a:spcPct val="80000"/>
              </a:lnSpc>
            </a:pPr>
            <a:r>
              <a:rPr lang="en-US" sz="2000" smtClean="0"/>
              <a:t>Fawcett was forced to join the army in 1914 to fight on the western front against the Germans.</a:t>
            </a:r>
          </a:p>
          <a:p>
            <a:pPr>
              <a:lnSpc>
                <a:spcPct val="80000"/>
              </a:lnSpc>
            </a:pPr>
            <a:r>
              <a:rPr lang="en-US" sz="2000" smtClean="0"/>
              <a:t>While at war, Fawcett was awarded the Founder’s Gold Medal from the Royal Geographic Society.</a:t>
            </a:r>
          </a:p>
          <a:p>
            <a:pPr>
              <a:lnSpc>
                <a:spcPct val="80000"/>
              </a:lnSpc>
            </a:pPr>
            <a:r>
              <a:rPr lang="en-US" sz="2000" smtClean="0"/>
              <a:t>Fawcett was used to the terrible conditions, and survived the trenches easily.</a:t>
            </a:r>
          </a:p>
          <a:p>
            <a:pPr>
              <a:lnSpc>
                <a:spcPct val="80000"/>
              </a:lnSpc>
            </a:pPr>
            <a:r>
              <a:rPr lang="en-US" sz="2000" smtClean="0"/>
              <a:t>Fawcett was promoted to Lieutenant Colonel in 1916, and led more than nine hundred men.</a:t>
            </a:r>
          </a:p>
          <a:p>
            <a:pPr>
              <a:lnSpc>
                <a:spcPct val="80000"/>
              </a:lnSpc>
            </a:pPr>
            <a:r>
              <a:rPr lang="en-US" sz="2000" smtClean="0"/>
              <a:t>To some Fawcett is still known as Colonel Fawcett.</a:t>
            </a:r>
          </a:p>
        </p:txBody>
      </p:sp>
      <p:pic>
        <p:nvPicPr>
          <p:cNvPr id="22533" name="Picture 5" descr="thumbnail"/>
          <p:cNvPicPr>
            <a:picLocks noChangeAspect="1" noChangeArrowheads="1"/>
          </p:cNvPicPr>
          <p:nvPr/>
        </p:nvPicPr>
        <p:blipFill>
          <a:blip r:embed="rId2"/>
          <a:srcRect/>
          <a:stretch>
            <a:fillRect/>
          </a:stretch>
        </p:blipFill>
        <p:spPr bwMode="auto">
          <a:xfrm>
            <a:off x="4953000" y="2286000"/>
            <a:ext cx="3848100" cy="2971800"/>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D8D0C8"/>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TotalTime>
  <Words>896</Words>
  <Application>Microsoft Office PowerPoint</Application>
  <PresentationFormat>On-screen Show (4:3)</PresentationFormat>
  <Paragraphs>63</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Percy Fawcett</vt:lpstr>
      <vt:lpstr>Introduction</vt:lpstr>
      <vt:lpstr>Army Years</vt:lpstr>
      <vt:lpstr>Joining the RGS</vt:lpstr>
      <vt:lpstr>First Expedition- Morocco 1901</vt:lpstr>
      <vt:lpstr>First Amazonian Expedition- 1906 </vt:lpstr>
      <vt:lpstr>Northern Brazil - 1911</vt:lpstr>
      <vt:lpstr>Other Expeditions</vt:lpstr>
      <vt:lpstr>World War I</vt:lpstr>
      <vt:lpstr>Hard Times</vt:lpstr>
      <vt:lpstr>Later Expeditions</vt:lpstr>
      <vt:lpstr>The Final Expedition</vt:lpstr>
    </vt:vector>
  </TitlesOfParts>
  <Company>I.S.D. 742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Percy Fawcett</dc:title>
  <dc:creator>954272</dc:creator>
  <cp:lastModifiedBy>954272</cp:lastModifiedBy>
  <cp:revision>13</cp:revision>
  <dcterms:created xsi:type="dcterms:W3CDTF">2011-03-18T17:20:04Z</dcterms:created>
  <dcterms:modified xsi:type="dcterms:W3CDTF">2011-03-25T15:58:25Z</dcterms:modified>
</cp:coreProperties>
</file>