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56" r:id="rId3"/>
    <p:sldId id="257" r:id="rId4"/>
    <p:sldId id="270" r:id="rId5"/>
    <p:sldId id="258" r:id="rId6"/>
    <p:sldId id="271" r:id="rId7"/>
    <p:sldId id="259" r:id="rId8"/>
    <p:sldId id="272" r:id="rId9"/>
    <p:sldId id="273" r:id="rId10"/>
    <p:sldId id="260" r:id="rId11"/>
    <p:sldId id="261" r:id="rId12"/>
    <p:sldId id="262" r:id="rId13"/>
    <p:sldId id="263" r:id="rId14"/>
    <p:sldId id="276" r:id="rId15"/>
    <p:sldId id="264" r:id="rId16"/>
    <p:sldId id="275" r:id="rId17"/>
    <p:sldId id="265" r:id="rId18"/>
    <p:sldId id="266" r:id="rId19"/>
    <p:sldId id="267" r:id="rId20"/>
    <p:sldId id="268" r:id="rId21"/>
    <p:sldId id="269" r:id="rId22"/>
    <p:sldId id="27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1356"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9726CB8-C3B8-41CA-8160-84B6C6237198}"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726CB8-C3B8-41CA-8160-84B6C62371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726CB8-C3B8-41CA-8160-84B6C623719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9726CB8-C3B8-41CA-8160-84B6C623719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726CB8-C3B8-41CA-8160-84B6C623719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9726CB8-C3B8-41CA-8160-84B6C62371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726CB8-C3B8-41CA-8160-84B6C623719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726CB8-C3B8-41CA-8160-84B6C623719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726CB8-C3B8-41CA-8160-84B6C6237198}"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726CB8-C3B8-41CA-8160-84B6C6237198}"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726CB8-C3B8-41CA-8160-84B6C623719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726CB8-C3B8-41CA-8160-84B6C6237198}"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9726CB8-C3B8-41CA-8160-84B6C623719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726CB8-C3B8-41CA-8160-84B6C6237198}"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726CB8-C3B8-41CA-8160-84B6C62371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726CB8-C3B8-41CA-8160-84B6C6237198}"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726CB8-C3B8-41CA-8160-84B6C62371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9726CB8-C3B8-41CA-8160-84B6C62371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9726CB8-C3B8-41CA-8160-84B6C62371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9726CB8-C3B8-41CA-8160-84B6C6237198}"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726CB8-C3B8-41CA-8160-84B6C62371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3727A60-80EF-46B5-923E-59265D4C9848}" type="datetimeFigureOut">
              <a:rPr lang="en-US" smtClean="0"/>
              <a:pPr/>
              <a:t>11/12/2010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726CB8-C3B8-41CA-8160-84B6C6237198}"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3727A60-80EF-46B5-923E-59265D4C9848}" type="datetimeFigureOut">
              <a:rPr lang="en-US" smtClean="0"/>
              <a:pPr/>
              <a:t>11/12/2010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9726CB8-C3B8-41CA-8160-84B6C6237198}"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3727A60-80EF-46B5-923E-59265D4C9848}" type="datetimeFigureOut">
              <a:rPr lang="en-US" smtClean="0"/>
              <a:pPr/>
              <a:t>11/12/2010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9726CB8-C3B8-41CA-8160-84B6C62371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ym typeface="Wingdings" pitchFamily="2" charset="2"/>
              </a:rPr>
              <a:t></a:t>
            </a:r>
            <a:endParaRPr lang="en-US" dirty="0"/>
          </a:p>
        </p:txBody>
      </p:sp>
      <p:sp>
        <p:nvSpPr>
          <p:cNvPr id="2" name="Title 1"/>
          <p:cNvSpPr>
            <a:spLocks noGrp="1"/>
          </p:cNvSpPr>
          <p:nvPr>
            <p:ph type="ctrTitle"/>
          </p:nvPr>
        </p:nvSpPr>
        <p:spPr/>
        <p:txBody>
          <a:bodyPr/>
          <a:lstStyle/>
          <a:p>
            <a:r>
              <a:rPr lang="en-US" dirty="0" smtClean="0"/>
              <a:t>Poetry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Nobody Ever Said AIDS</a:t>
            </a:r>
            <a:endParaRPr lang="en-US" dirty="0"/>
          </a:p>
        </p:txBody>
      </p:sp>
      <p:sp>
        <p:nvSpPr>
          <p:cNvPr id="3" name="Content Placeholder 2"/>
          <p:cNvSpPr>
            <a:spLocks noGrp="1"/>
          </p:cNvSpPr>
          <p:nvPr>
            <p:ph idx="1"/>
          </p:nvPr>
        </p:nvSpPr>
        <p:spPr/>
        <p:txBody>
          <a:bodyPr>
            <a:noAutofit/>
          </a:bodyPr>
          <a:lstStyle/>
          <a:p>
            <a:r>
              <a:rPr lang="en-US" sz="3200" dirty="0" smtClean="0"/>
              <a:t>Paraphrase  </a:t>
            </a:r>
          </a:p>
          <a:p>
            <a:r>
              <a:rPr lang="en-US" sz="3200" dirty="0" smtClean="0"/>
              <a:t>Speaker remembers a carefree life of dancing and partying with his friends.  Then came AIDS.  AIDS became something to fear.  His friends got skinny and died of </a:t>
            </a:r>
            <a:r>
              <a:rPr lang="en-US" dirty="0" smtClean="0"/>
              <a:t>TB.</a:t>
            </a:r>
            <a:r>
              <a:rPr lang="en-US" sz="3200" dirty="0" smtClean="0"/>
              <a:t>  The speaker questions what they really died of.  Then the speaker gets skinny and ill.  Everybody </a:t>
            </a:r>
            <a:r>
              <a:rPr lang="en-US" dirty="0" smtClean="0"/>
              <a:t>eventually dies of “TB.”</a:t>
            </a:r>
            <a:endParaRPr lang="en-US" sz="3200" dirty="0"/>
          </a:p>
        </p:txBody>
      </p:sp>
      <p:pic>
        <p:nvPicPr>
          <p:cNvPr id="4" name="Picture 3" descr="aids ribbon.jpg"/>
          <p:cNvPicPr>
            <a:picLocks noChangeAspect="1"/>
          </p:cNvPicPr>
          <p:nvPr/>
        </p:nvPicPr>
        <p:blipFill>
          <a:blip r:embed="rId2" cstate="print"/>
          <a:stretch>
            <a:fillRect/>
          </a:stretch>
        </p:blipFill>
        <p:spPr>
          <a:xfrm>
            <a:off x="7924800" y="1219200"/>
            <a:ext cx="762000" cy="14478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t>Connotation</a:t>
            </a:r>
            <a:br>
              <a:rPr lang="en-US" sz="4400" dirty="0" smtClean="0"/>
            </a:br>
            <a:endParaRPr lang="en-US" dirty="0"/>
          </a:p>
        </p:txBody>
      </p:sp>
      <p:sp>
        <p:nvSpPr>
          <p:cNvPr id="3" name="Content Placeholder 2"/>
          <p:cNvSpPr>
            <a:spLocks noGrp="1"/>
          </p:cNvSpPr>
          <p:nvPr>
            <p:ph idx="1"/>
          </p:nvPr>
        </p:nvSpPr>
        <p:spPr/>
        <p:txBody>
          <a:bodyPr>
            <a:noAutofit/>
          </a:bodyPr>
          <a:lstStyle/>
          <a:p>
            <a:r>
              <a:rPr lang="en-US" b="1" dirty="0" smtClean="0"/>
              <a:t>Kaffir-</a:t>
            </a:r>
            <a:r>
              <a:rPr lang="en-US" dirty="0" smtClean="0"/>
              <a:t> a derogatory term for a black person.  It is similar to the “N” word in in America.  “No Kaffir’s here” – we are not “trash” or low life’s- we are proud, good men.</a:t>
            </a:r>
          </a:p>
          <a:p>
            <a:r>
              <a:rPr lang="en-US" b="1" dirty="0" err="1" smtClean="0"/>
              <a:t>Shebeen</a:t>
            </a:r>
            <a:r>
              <a:rPr lang="en-US" dirty="0" smtClean="0"/>
              <a:t> – An illegal bar or club where they don’t have a license to sell alcohol.   Sometimes they sell home brew.   In South Africa and Zimbabwe, </a:t>
            </a:r>
            <a:r>
              <a:rPr lang="en-US" dirty="0" err="1" smtClean="0"/>
              <a:t>shebeens</a:t>
            </a:r>
            <a:r>
              <a:rPr lang="en-US" dirty="0" smtClean="0"/>
              <a:t> are most often</a:t>
            </a:r>
          </a:p>
        </p:txBody>
      </p:sp>
      <p:pic>
        <p:nvPicPr>
          <p:cNvPr id="4" name="Picture 3" descr="aids ribbon.jpg"/>
          <p:cNvPicPr>
            <a:picLocks noChangeAspect="1"/>
          </p:cNvPicPr>
          <p:nvPr/>
        </p:nvPicPr>
        <p:blipFill>
          <a:blip r:embed="rId2" cstate="print"/>
          <a:stretch>
            <a:fillRect/>
          </a:stretch>
        </p:blipFill>
        <p:spPr>
          <a:xfrm>
            <a:off x="7924800" y="1066800"/>
            <a:ext cx="914400" cy="1524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3600" dirty="0" smtClean="0"/>
              <a:t>located in black townships as an alternative to pubs and bars, where under apartheid black Africans could not enter a pub or bar reserved for whites.</a:t>
            </a:r>
          </a:p>
          <a:p>
            <a:r>
              <a:rPr lang="en-US" sz="3600" b="1" dirty="0" smtClean="0"/>
              <a:t>Black Label </a:t>
            </a:r>
            <a:r>
              <a:rPr lang="en-US" sz="3600" dirty="0" smtClean="0"/>
              <a:t>– brand of beer</a:t>
            </a:r>
          </a:p>
          <a:p>
            <a:r>
              <a:rPr lang="en-US" b="1" dirty="0" smtClean="0"/>
              <a:t>Boer face </a:t>
            </a:r>
            <a:r>
              <a:rPr lang="en-US" dirty="0" smtClean="0"/>
              <a:t>– </a:t>
            </a:r>
            <a:r>
              <a:rPr lang="en-US" dirty="0" err="1" smtClean="0"/>
              <a:t>Africaans</a:t>
            </a:r>
            <a:r>
              <a:rPr lang="en-US" dirty="0" smtClean="0"/>
              <a:t> and Dutch word for farmer.   There was a war between the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Dutch settlers and the Africans in the 1800’s.  Thus, a “Boer face” means an enemy.</a:t>
            </a:r>
          </a:p>
          <a:p>
            <a:r>
              <a:rPr lang="en-US" dirty="0" smtClean="0"/>
              <a:t>Simile- “And skinny like broomsticks”   They lose weight and become quite ill.</a:t>
            </a:r>
          </a:p>
          <a:p>
            <a:r>
              <a:rPr lang="en-US" dirty="0" smtClean="0"/>
              <a:t>“The children were born dying”  Mothers with AIDS gave birth to children with AIDS, who will certainly die.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buNone/>
            </a:pPr>
            <a:r>
              <a:rPr lang="en-US" sz="2800" dirty="0" smtClean="0"/>
              <a:t> Simile- “Eating us like worms”   Worms feast on the dead, the decomposing.  He is saying that they are still alive, but so sick they are like the dead.</a:t>
            </a:r>
          </a:p>
          <a:p>
            <a:r>
              <a:rPr lang="en-US" sz="2800" dirty="0" smtClean="0"/>
              <a:t>Simile “Those who used to sing like superstars”   They who used to be healthy and happy.</a:t>
            </a:r>
          </a:p>
          <a:p>
            <a:r>
              <a:rPr lang="en-US" sz="2800" dirty="0" smtClean="0"/>
              <a:t>“Whispering it at funerals / Because nobody ever said AIDS” – no one says it out loud.</a:t>
            </a:r>
          </a:p>
          <a:p>
            <a:r>
              <a:rPr lang="en-US" sz="2800" dirty="0" smtClean="0"/>
              <a:t>Repetition – “That was me.” He was cocky – full of himself, unaware of the dangers.</a:t>
            </a:r>
          </a:p>
          <a:p>
            <a:pPr>
              <a:buNone/>
            </a:pP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Repetition – “TB” He is pointing out the denial</a:t>
            </a:r>
            <a:r>
              <a:rPr lang="en-US" dirty="0" smtClean="0"/>
              <a:t>.</a:t>
            </a:r>
          </a:p>
          <a:p>
            <a:r>
              <a:rPr lang="en-US" dirty="0" smtClean="0"/>
              <a:t>Allusion – Freddie Mercury</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Attitude</a:t>
            </a:r>
            <a:br>
              <a:rPr lang="en-US" sz="4400" dirty="0" smtClean="0"/>
            </a:br>
            <a:endParaRPr lang="en-US" dirty="0"/>
          </a:p>
        </p:txBody>
      </p:sp>
      <p:sp>
        <p:nvSpPr>
          <p:cNvPr id="3" name="Content Placeholder 2"/>
          <p:cNvSpPr>
            <a:spLocks noGrp="1"/>
          </p:cNvSpPr>
          <p:nvPr>
            <p:ph idx="1"/>
          </p:nvPr>
        </p:nvSpPr>
        <p:spPr>
          <a:xfrm>
            <a:off x="1295400" y="1447800"/>
            <a:ext cx="7498080" cy="4800600"/>
          </a:xfrm>
        </p:spPr>
        <p:txBody>
          <a:bodyPr>
            <a:normAutofit/>
          </a:bodyPr>
          <a:lstStyle/>
          <a:p>
            <a:pPr>
              <a:buNone/>
            </a:pPr>
            <a:r>
              <a:rPr lang="en-US" sz="3600" dirty="0" smtClean="0"/>
              <a:t>I think the </a:t>
            </a:r>
            <a:r>
              <a:rPr lang="en-US" sz="3600" b="1" dirty="0" smtClean="0"/>
              <a:t>speaker’s</a:t>
            </a:r>
            <a:r>
              <a:rPr lang="en-US" sz="3600" dirty="0" smtClean="0"/>
              <a:t> attitude is one of sadness, despair, and regret.  The speaker remembers his old life with fondness.  He uses the word “whisper” out of frustration because </a:t>
            </a:r>
            <a:r>
              <a:rPr lang="en-US" sz="3600" dirty="0" smtClean="0"/>
              <a:t>AIDS is like a secret – something no one talks about.  </a:t>
            </a:r>
            <a:endParaRPr lang="en-US" sz="36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 think the</a:t>
            </a:r>
            <a:r>
              <a:rPr lang="en-US" b="1" dirty="0" smtClean="0"/>
              <a:t> poet’s </a:t>
            </a:r>
            <a:r>
              <a:rPr lang="en-US" dirty="0" smtClean="0"/>
              <a:t>attitude is a little different.  I think the </a:t>
            </a:r>
            <a:r>
              <a:rPr lang="en-US" dirty="0" smtClean="0"/>
              <a:t>poet wrote this poem to express frustration with the system.</a:t>
            </a:r>
            <a:r>
              <a:rPr lang="en-US" dirty="0" smtClean="0"/>
              <a:t>   He is </a:t>
            </a:r>
            <a:r>
              <a:rPr lang="en-US" dirty="0" smtClean="0"/>
              <a:t>saying it is time to talk about AIDS and not hide it. </a:t>
            </a:r>
            <a:r>
              <a:rPr lang="en-US" dirty="0" smtClean="0"/>
              <a:t>He is trying to expose the </a:t>
            </a:r>
            <a:r>
              <a:rPr lang="en-US" dirty="0" smtClean="0"/>
              <a:t>fact that ignoring the issue will eventually</a:t>
            </a:r>
            <a:r>
              <a:rPr lang="en-US" dirty="0" smtClean="0"/>
              <a:t> kill everyone in Africa.</a:t>
            </a: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Shift</a:t>
            </a:r>
            <a:endParaRPr lang="en-US" dirty="0"/>
          </a:p>
        </p:txBody>
      </p:sp>
      <p:sp>
        <p:nvSpPr>
          <p:cNvPr id="3" name="Content Placeholder 2"/>
          <p:cNvSpPr>
            <a:spLocks noGrp="1"/>
          </p:cNvSpPr>
          <p:nvPr>
            <p:ph idx="1"/>
          </p:nvPr>
        </p:nvSpPr>
        <p:spPr/>
        <p:txBody>
          <a:bodyPr>
            <a:normAutofit/>
          </a:bodyPr>
          <a:lstStyle/>
          <a:p>
            <a:pPr>
              <a:buNone/>
            </a:pPr>
            <a:r>
              <a:rPr lang="en-US" dirty="0" smtClean="0"/>
              <a:t>I </a:t>
            </a:r>
            <a:r>
              <a:rPr lang="en-US" sz="3200" dirty="0" smtClean="0"/>
              <a:t>see a shift in the poem when the speaker talks with fondness of his old life (dancing and laughing).  This part of the poem is reminiscent.  That’s when the thing to fear was the police.  </a:t>
            </a:r>
          </a:p>
          <a:p>
            <a:r>
              <a:rPr lang="en-US" sz="3200" dirty="0" smtClean="0"/>
              <a:t>Then his friends become sick and the poem becomes filled with sadness and fear.  Now you had to be fearful of love and getting sick.</a:t>
            </a:r>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5300" dirty="0" smtClean="0"/>
              <a:t>Title (again)</a:t>
            </a:r>
            <a:r>
              <a:rPr lang="en-US" sz="4400" dirty="0" smtClean="0"/>
              <a:t/>
            </a:r>
            <a:br>
              <a:rPr lang="en-US" sz="4400" dirty="0" smtClean="0"/>
            </a:br>
            <a:endParaRPr lang="en-US" dirty="0"/>
          </a:p>
        </p:txBody>
      </p:sp>
      <p:sp>
        <p:nvSpPr>
          <p:cNvPr id="3" name="Content Placeholder 2"/>
          <p:cNvSpPr>
            <a:spLocks noGrp="1"/>
          </p:cNvSpPr>
          <p:nvPr>
            <p:ph idx="1"/>
          </p:nvPr>
        </p:nvSpPr>
        <p:spPr/>
        <p:txBody>
          <a:bodyPr>
            <a:noAutofit/>
          </a:bodyPr>
          <a:lstStyle/>
          <a:p>
            <a:r>
              <a:rPr lang="en-US" sz="3600" dirty="0" smtClean="0"/>
              <a:t>Nobody Ever Said AIDS – Now the title seems a little more like the poet’s voice is speaking it.  It seems to be mildly sarcastic (Ironic?) and seems to call for people to stop living in ignorance because the disease will kill you if you ignore it.</a:t>
            </a:r>
            <a:endParaRPr lang="en-US"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772400" cy="1524000"/>
          </a:xfrm>
        </p:spPr>
        <p:txBody>
          <a:bodyPr>
            <a:normAutofit fontScale="90000"/>
          </a:bodyPr>
          <a:lstStyle/>
          <a:p>
            <a:pPr algn="ctr"/>
            <a:r>
              <a:rPr lang="en-US" sz="6700" dirty="0" smtClean="0"/>
              <a:t>TP-CAST</a:t>
            </a:r>
            <a:r>
              <a:rPr lang="en-US" dirty="0" smtClean="0"/>
              <a:t/>
            </a:r>
            <a:br>
              <a:rPr lang="en-US" dirty="0" smtClean="0"/>
            </a:br>
            <a:endParaRPr lang="en-US" dirty="0"/>
          </a:p>
        </p:txBody>
      </p:sp>
      <p:sp>
        <p:nvSpPr>
          <p:cNvPr id="3" name="Content Placeholder 2"/>
          <p:cNvSpPr>
            <a:spLocks noGrp="1"/>
          </p:cNvSpPr>
          <p:nvPr>
            <p:ph idx="1"/>
          </p:nvPr>
        </p:nvSpPr>
        <p:spPr>
          <a:xfrm>
            <a:off x="1371600" y="1524000"/>
            <a:ext cx="7772400" cy="4572000"/>
          </a:xfrm>
        </p:spPr>
        <p:txBody>
          <a:bodyPr>
            <a:noAutofit/>
          </a:bodyPr>
          <a:lstStyle/>
          <a:p>
            <a:r>
              <a:rPr lang="en-US" sz="4400" dirty="0" smtClean="0"/>
              <a:t>T-Title  </a:t>
            </a:r>
          </a:p>
          <a:p>
            <a:endParaRPr lang="en-US" sz="4400" dirty="0" smtClean="0"/>
          </a:p>
          <a:p>
            <a:pPr>
              <a:buNone/>
            </a:pPr>
            <a:r>
              <a:rPr lang="en-US" sz="4400" dirty="0" smtClean="0"/>
              <a:t>  Ponder the title before reading the poem.</a:t>
            </a:r>
            <a:r>
              <a:rPr lang="en-US" sz="4000" dirty="0" smtClean="0"/>
              <a:t> Make a prediction.</a:t>
            </a:r>
          </a:p>
          <a:p>
            <a:endParaRPr lang="en-US" sz="4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900" dirty="0" smtClean="0"/>
              <a:t>Theme</a:t>
            </a:r>
            <a:r>
              <a:rPr lang="en-US" sz="4400" dirty="0" smtClean="0"/>
              <a:t/>
            </a:r>
            <a:br>
              <a:rPr lang="en-US" sz="4400" dirty="0" smtClean="0"/>
            </a:br>
            <a:endParaRPr lang="en-US" dirty="0"/>
          </a:p>
        </p:txBody>
      </p:sp>
      <p:sp>
        <p:nvSpPr>
          <p:cNvPr id="3" name="Content Placeholder 2"/>
          <p:cNvSpPr>
            <a:spLocks noGrp="1"/>
          </p:cNvSpPr>
          <p:nvPr>
            <p:ph idx="1"/>
          </p:nvPr>
        </p:nvSpPr>
        <p:spPr/>
        <p:txBody>
          <a:bodyPr>
            <a:normAutofit/>
          </a:bodyPr>
          <a:lstStyle/>
          <a:p>
            <a:endParaRPr lang="en-US" sz="3600" dirty="0" smtClean="0"/>
          </a:p>
          <a:p>
            <a:r>
              <a:rPr lang="en-US" sz="3600" dirty="0" smtClean="0"/>
              <a:t>Again, I think the theme of the poem is to stop living in ignorance.  AIDS will kill everyone in Africa </a:t>
            </a:r>
            <a:r>
              <a:rPr lang="en-US" sz="3600" dirty="0" smtClean="0"/>
              <a:t>if Africans</a:t>
            </a:r>
            <a:r>
              <a:rPr lang="en-US" sz="3600" dirty="0" smtClean="0"/>
              <a:t> </a:t>
            </a:r>
            <a:r>
              <a:rPr lang="en-US" sz="3600" dirty="0" smtClean="0"/>
              <a:t>continue to live in denial.</a:t>
            </a:r>
            <a:endParaRPr lang="en-US" sz="3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200" dirty="0" smtClean="0"/>
              <a:t>Image taken from  http://blog.ted.com/images/0012_aids_450x338.jpg</a:t>
            </a:r>
            <a:endParaRPr lang="en-US" sz="1200" dirty="0"/>
          </a:p>
        </p:txBody>
      </p:sp>
      <p:pic>
        <p:nvPicPr>
          <p:cNvPr id="4" name="Content Placeholder 3" descr="aids.jpg"/>
          <p:cNvPicPr>
            <a:picLocks noGrp="1" noChangeAspect="1"/>
          </p:cNvPicPr>
          <p:nvPr>
            <p:ph idx="1"/>
          </p:nvPr>
        </p:nvPicPr>
        <p:blipFill>
          <a:blip r:embed="rId2" cstate="print"/>
          <a:stretch>
            <a:fillRect/>
          </a:stretch>
        </p:blipFill>
        <p:spPr>
          <a:xfrm>
            <a:off x="2590800" y="1828800"/>
            <a:ext cx="5181600" cy="37338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000" dirty="0" smtClean="0"/>
              <a:t>P-Paraphrase  </a:t>
            </a:r>
          </a:p>
          <a:p>
            <a:endParaRPr lang="en-US" sz="4000" dirty="0" smtClean="0"/>
          </a:p>
          <a:p>
            <a:pPr>
              <a:buNone/>
            </a:pPr>
            <a:r>
              <a:rPr lang="en-US" sz="4000" dirty="0" smtClean="0"/>
              <a:t>Translate the poem into your own words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4000" dirty="0" smtClean="0"/>
              <a:t>C-Connotation </a:t>
            </a:r>
          </a:p>
          <a:p>
            <a:endParaRPr lang="en-US" sz="4000" dirty="0" smtClean="0"/>
          </a:p>
          <a:p>
            <a:pPr>
              <a:buNone/>
            </a:pPr>
            <a:r>
              <a:rPr lang="en-US" sz="4000" dirty="0" smtClean="0"/>
              <a:t>  Contemplate the poem for meaning beyond the literal (Read between the lines).  Also consider and explain any unknown words and Poetic Language. (AP guide)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000" dirty="0" smtClean="0"/>
              <a:t>A- Attitude </a:t>
            </a:r>
          </a:p>
          <a:p>
            <a:endParaRPr lang="en-US" sz="4000" dirty="0" smtClean="0"/>
          </a:p>
          <a:p>
            <a:pPr>
              <a:buNone/>
            </a:pPr>
            <a:r>
              <a:rPr lang="en-US" sz="4000" dirty="0" smtClean="0"/>
              <a:t>What is the speaker’s attitude?</a:t>
            </a:r>
          </a:p>
          <a:p>
            <a:pPr>
              <a:buNone/>
            </a:pPr>
            <a:r>
              <a:rPr lang="en-US" sz="4000" dirty="0" smtClean="0"/>
              <a:t>      </a:t>
            </a:r>
          </a:p>
          <a:p>
            <a:pPr>
              <a:buNone/>
            </a:pPr>
            <a:r>
              <a:rPr lang="en-US" sz="4000" dirty="0" smtClean="0"/>
              <a:t>What is the poet’s attitude?</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smtClean="0"/>
          </a:p>
        </p:txBody>
      </p:sp>
      <p:sp>
        <p:nvSpPr>
          <p:cNvPr id="3" name="Content Placeholder 2"/>
          <p:cNvSpPr>
            <a:spLocks noGrp="1"/>
          </p:cNvSpPr>
          <p:nvPr>
            <p:ph idx="1"/>
          </p:nvPr>
        </p:nvSpPr>
        <p:spPr/>
        <p:txBody>
          <a:bodyPr>
            <a:normAutofit/>
          </a:bodyPr>
          <a:lstStyle/>
          <a:p>
            <a:r>
              <a:rPr lang="en-US" sz="4400" dirty="0" smtClean="0"/>
              <a:t>S- Shifts  </a:t>
            </a:r>
          </a:p>
          <a:p>
            <a:endParaRPr lang="en-US" sz="4400" dirty="0" smtClean="0"/>
          </a:p>
          <a:p>
            <a:pPr>
              <a:buNone/>
            </a:pPr>
            <a:r>
              <a:rPr lang="en-US" sz="4400" dirty="0" smtClean="0"/>
              <a:t> Note Shifts in speakers and in attitudes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t>T- Title  </a:t>
            </a:r>
          </a:p>
          <a:p>
            <a:endParaRPr lang="en-US" sz="4400" dirty="0" smtClean="0"/>
          </a:p>
          <a:p>
            <a:r>
              <a:rPr lang="en-US" sz="4400" dirty="0" smtClean="0"/>
              <a:t>Yes, examine the title again, this time on an interpretive level.  Does the title have a different meaning now?</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t>T- Theme  </a:t>
            </a:r>
          </a:p>
          <a:p>
            <a:endParaRPr lang="en-US" sz="4400" dirty="0" smtClean="0"/>
          </a:p>
          <a:p>
            <a:pPr>
              <a:buNone/>
            </a:pPr>
            <a:r>
              <a:rPr lang="en-US" sz="4400" dirty="0" smtClean="0"/>
              <a:t>  Determine what the poet is saying.</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Nobody Ever Said AIDS</a:t>
            </a:r>
            <a:endParaRPr lang="en-US" dirty="0"/>
          </a:p>
        </p:txBody>
      </p:sp>
      <p:sp>
        <p:nvSpPr>
          <p:cNvPr id="3" name="Content Placeholder 2"/>
          <p:cNvSpPr>
            <a:spLocks noGrp="1"/>
          </p:cNvSpPr>
          <p:nvPr>
            <p:ph idx="1"/>
          </p:nvPr>
        </p:nvSpPr>
        <p:spPr/>
        <p:txBody>
          <a:bodyPr>
            <a:normAutofit/>
          </a:bodyPr>
          <a:lstStyle/>
          <a:p>
            <a:r>
              <a:rPr lang="en-US" sz="3200" dirty="0" smtClean="0"/>
              <a:t>Title:   Nobody Ever Said AIDS</a:t>
            </a:r>
          </a:p>
          <a:p>
            <a:endParaRPr lang="en-US" sz="3200" dirty="0" smtClean="0"/>
          </a:p>
          <a:p>
            <a:r>
              <a:rPr lang="en-US" sz="3200" dirty="0" smtClean="0"/>
              <a:t>I predict this poem will be about someone who learns that a friend or family member has died of AIDS.  I think that the speaker of the poem didn’t realize the person who died had AIDS because that person never talked about it or was in denial of it.  </a:t>
            </a:r>
            <a:endParaRPr lang="en-US" sz="3200" dirty="0"/>
          </a:p>
        </p:txBody>
      </p:sp>
      <p:pic>
        <p:nvPicPr>
          <p:cNvPr id="4" name="Picture 3" descr="aids ribbon.jpg"/>
          <p:cNvPicPr>
            <a:picLocks noChangeAspect="1"/>
          </p:cNvPicPr>
          <p:nvPr/>
        </p:nvPicPr>
        <p:blipFill>
          <a:blip r:embed="rId2" cstate="print"/>
          <a:stretch>
            <a:fillRect/>
          </a:stretch>
        </p:blipFill>
        <p:spPr>
          <a:xfrm>
            <a:off x="7848600" y="1295400"/>
            <a:ext cx="685800" cy="1528877"/>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564</TotalTime>
  <Words>799</Words>
  <Application>Microsoft Office PowerPoint</Application>
  <PresentationFormat>On-screen Show (4:3)</PresentationFormat>
  <Paragraphs>60</Paragraphs>
  <Slides>21</Slides>
  <Notes>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Solstice</vt:lpstr>
      <vt:lpstr>Equity</vt:lpstr>
      <vt:lpstr>Poetry</vt:lpstr>
      <vt:lpstr>TP-CAST </vt:lpstr>
      <vt:lpstr>Slide 3</vt:lpstr>
      <vt:lpstr>Slide 4</vt:lpstr>
      <vt:lpstr>Slide 5</vt:lpstr>
      <vt:lpstr>Slide 6</vt:lpstr>
      <vt:lpstr>Slide 7</vt:lpstr>
      <vt:lpstr>Slide 8</vt:lpstr>
      <vt:lpstr>Nobody Ever Said AIDS</vt:lpstr>
      <vt:lpstr>Nobody Ever Said AIDS</vt:lpstr>
      <vt:lpstr>Connotation </vt:lpstr>
      <vt:lpstr>Slide 12</vt:lpstr>
      <vt:lpstr>Slide 13</vt:lpstr>
      <vt:lpstr>Slide 14</vt:lpstr>
      <vt:lpstr>Slide 15</vt:lpstr>
      <vt:lpstr>Attitude </vt:lpstr>
      <vt:lpstr>Slide 17</vt:lpstr>
      <vt:lpstr>Shift</vt:lpstr>
      <vt:lpstr>Title (again) </vt:lpstr>
      <vt:lpstr>Theme </vt:lpstr>
      <vt:lpstr>Image taken from  http://blog.ted.com/images/0012_aids_450x338.jpg</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Poetry</dc:title>
  <dc:creator>JSEAQUIS</dc:creator>
  <cp:lastModifiedBy>JSEAQUIS</cp:lastModifiedBy>
  <cp:revision>39</cp:revision>
  <dcterms:created xsi:type="dcterms:W3CDTF">2009-10-29T15:44:16Z</dcterms:created>
  <dcterms:modified xsi:type="dcterms:W3CDTF">2010-11-12T16:31:23Z</dcterms:modified>
</cp:coreProperties>
</file>