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4" r:id="rId3"/>
    <p:sldId id="266" r:id="rId4"/>
    <p:sldId id="261" r:id="rId5"/>
    <p:sldId id="257" r:id="rId6"/>
    <p:sldId id="258" r:id="rId7"/>
    <p:sldId id="265" r:id="rId8"/>
    <p:sldId id="262" r:id="rId9"/>
    <p:sldId id="263" r:id="rId10"/>
    <p:sldId id="267" r:id="rId11"/>
    <p:sldId id="26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700" autoAdjust="0"/>
  </p:normalViewPr>
  <p:slideViewPr>
    <p:cSldViewPr>
      <p:cViewPr varScale="1">
        <p:scale>
          <a:sx n="107" d="100"/>
          <a:sy n="107" d="100"/>
        </p:scale>
        <p:origin x="-9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EE0250E-88F3-4AC1-AF2C-3F20092C6C85}" type="datetimeFigureOut">
              <a:rPr lang="en-US" smtClean="0"/>
              <a:pPr/>
              <a:t>11/4/2010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2F82181C-3E53-496E-A9BE-AF2ADE326097}"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EE0250E-88F3-4AC1-AF2C-3F20092C6C85}"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82181C-3E53-496E-A9BE-AF2ADE32609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EE0250E-88F3-4AC1-AF2C-3F20092C6C85}"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82181C-3E53-496E-A9BE-AF2ADE32609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EE0250E-88F3-4AC1-AF2C-3F20092C6C85}"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82181C-3E53-496E-A9BE-AF2ADE32609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EE0250E-88F3-4AC1-AF2C-3F20092C6C85}"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2F82181C-3E53-496E-A9BE-AF2ADE32609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EE0250E-88F3-4AC1-AF2C-3F20092C6C85}" type="datetimeFigureOut">
              <a:rPr lang="en-US" smtClean="0"/>
              <a:pPr/>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82181C-3E53-496E-A9BE-AF2ADE32609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EE0250E-88F3-4AC1-AF2C-3F20092C6C85}" type="datetimeFigureOut">
              <a:rPr lang="en-US" smtClean="0"/>
              <a:pPr/>
              <a:t>11/4/2010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82181C-3E53-496E-A9BE-AF2ADE32609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EE0250E-88F3-4AC1-AF2C-3F20092C6C85}" type="datetimeFigureOut">
              <a:rPr lang="en-US" smtClean="0"/>
              <a:pPr/>
              <a:t>11/4/2010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82181C-3E53-496E-A9BE-AF2ADE32609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E0250E-88F3-4AC1-AF2C-3F20092C6C85}" type="datetimeFigureOut">
              <a:rPr lang="en-US" smtClean="0"/>
              <a:pPr/>
              <a:t>11/4/2010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82181C-3E53-496E-A9BE-AF2ADE32609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EE0250E-88F3-4AC1-AF2C-3F20092C6C85}" type="datetimeFigureOut">
              <a:rPr lang="en-US" smtClean="0"/>
              <a:pPr/>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82181C-3E53-496E-A9BE-AF2ADE32609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EE0250E-88F3-4AC1-AF2C-3F20092C6C85}" type="datetimeFigureOut">
              <a:rPr lang="en-US" smtClean="0"/>
              <a:pPr/>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82181C-3E53-496E-A9BE-AF2ADE32609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EE0250E-88F3-4AC1-AF2C-3F20092C6C85}" type="datetimeFigureOut">
              <a:rPr lang="en-US" smtClean="0"/>
              <a:pPr/>
              <a:t>11/4/2010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F82181C-3E53-496E-A9BE-AF2ADE32609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com/imgres?imgurl=http://www.westga.edu" TargetMode="External"/><Relationship Id="rId2" Type="http://schemas.openxmlformats.org/officeDocument/2006/relationships/hyperlink" Target="http://www.historyonthenet.com/Slave_Trade/slave_auction.htm" TargetMode="External"/><Relationship Id="rId1" Type="http://schemas.openxmlformats.org/officeDocument/2006/relationships/slideLayout" Target="../slideLayouts/slideLayout2.xml"/><Relationship Id="rId5" Type="http://schemas.openxmlformats.org/officeDocument/2006/relationships/hyperlink" Target="http://en.wikipedia.org/wiki/Julius_Lester" TargetMode="External"/><Relationship Id="rId4" Type="http://schemas.openxmlformats.org/officeDocument/2006/relationships/hyperlink" Target="http://dictionary.reference.com/browse/slaver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3428999"/>
          </a:xfrm>
        </p:spPr>
        <p:txBody>
          <a:bodyPr/>
          <a:lstStyle/>
          <a:p>
            <a:r>
              <a:rPr lang="en-US" sz="6600" i="1" dirty="0" smtClean="0"/>
              <a:t>Slavery </a:t>
            </a:r>
            <a:r>
              <a:rPr lang="en-US" i="1" dirty="0" smtClean="0"/>
              <a:t/>
            </a:r>
            <a:br>
              <a:rPr lang="en-US" i="1" dirty="0" smtClean="0"/>
            </a:br>
            <a:r>
              <a:rPr lang="en-US" sz="1800" i="1" dirty="0" smtClean="0"/>
              <a:t>by Courtney Mueller</a:t>
            </a:r>
            <a:endParaRPr lang="en-US" i="1" dirty="0"/>
          </a:p>
        </p:txBody>
      </p:sp>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553200" cy="1401762"/>
          </a:xfrm>
        </p:spPr>
        <p:txBody>
          <a:bodyPr>
            <a:normAutofit/>
          </a:bodyPr>
          <a:lstStyle/>
          <a:p>
            <a:r>
              <a:rPr lang="en-US" dirty="0" smtClean="0"/>
              <a:t>Facts about Julius Lester</a:t>
            </a:r>
            <a:endParaRPr lang="en-US" dirty="0"/>
          </a:p>
        </p:txBody>
      </p:sp>
      <p:sp>
        <p:nvSpPr>
          <p:cNvPr id="3" name="Content Placeholder 2"/>
          <p:cNvSpPr>
            <a:spLocks noGrp="1"/>
          </p:cNvSpPr>
          <p:nvPr>
            <p:ph idx="1"/>
          </p:nvPr>
        </p:nvSpPr>
        <p:spPr>
          <a:xfrm>
            <a:off x="304800" y="2057400"/>
            <a:ext cx="8839200" cy="4800600"/>
          </a:xfrm>
        </p:spPr>
        <p:txBody>
          <a:bodyPr>
            <a:normAutofit/>
          </a:bodyPr>
          <a:lstStyle/>
          <a:p>
            <a:r>
              <a:rPr lang="en-US" dirty="0" smtClean="0"/>
              <a:t>Julius Lester was born on January 27, 1939.</a:t>
            </a:r>
          </a:p>
          <a:p>
            <a:r>
              <a:rPr lang="en-US" dirty="0" smtClean="0"/>
              <a:t>He has two children</a:t>
            </a:r>
          </a:p>
          <a:p>
            <a:r>
              <a:rPr lang="en-US" dirty="0" smtClean="0"/>
              <a:t>He hosted a radio show on WBAI-FM in 1969-1975</a:t>
            </a:r>
          </a:p>
          <a:p>
            <a:r>
              <a:rPr lang="en-US" dirty="0" smtClean="0"/>
              <a:t>Julius Lester </a:t>
            </a:r>
            <a:r>
              <a:rPr lang="en-US" dirty="0" smtClean="0"/>
              <a:t>has written 43 books: 8 nonfiction, 30 children's books, 1 book of poetry and </a:t>
            </a:r>
            <a:r>
              <a:rPr lang="en-US" dirty="0" smtClean="0"/>
              <a:t>photographs, and </a:t>
            </a:r>
            <a:r>
              <a:rPr lang="en-US" dirty="0" smtClean="0"/>
              <a:t>3 adult novels. </a:t>
            </a:r>
            <a:endParaRPr lang="en-US" dirty="0" smtClean="0"/>
          </a:p>
          <a:p>
            <a:r>
              <a:rPr lang="en-US" dirty="0" smtClean="0"/>
              <a:t>His very first book was an instruction book on learning to play a 12 string guitar.</a:t>
            </a:r>
          </a:p>
          <a:p>
            <a:r>
              <a:rPr lang="en-US" dirty="0" smtClean="0"/>
              <a:t>Julius Lester was a photographer for the SNCC (Student Non- Violent Coordinating Committee.</a:t>
            </a:r>
          </a:p>
        </p:txBody>
      </p:sp>
      <p:pic>
        <p:nvPicPr>
          <p:cNvPr id="1026" name="Picture 2" descr="http://www.umass.edu/jewish/uploads/basicContentWidget/i_11081/99_Interfaith_JuliusLester.jpg"/>
          <p:cNvPicPr>
            <a:picLocks noChangeAspect="1" noChangeArrowheads="1"/>
          </p:cNvPicPr>
          <p:nvPr/>
        </p:nvPicPr>
        <p:blipFill>
          <a:blip r:embed="rId2" cstate="print"/>
          <a:srcRect/>
          <a:stretch>
            <a:fillRect/>
          </a:stretch>
        </p:blipFill>
        <p:spPr bwMode="auto">
          <a:xfrm>
            <a:off x="7000876" y="152400"/>
            <a:ext cx="1905000" cy="1905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normAutofit/>
          </a:bodyPr>
          <a:lstStyle/>
          <a:p>
            <a:pPr>
              <a:buNone/>
            </a:pPr>
            <a:r>
              <a:rPr lang="en-US" sz="1800" dirty="0" smtClean="0">
                <a:hlinkClick r:id="rId2"/>
              </a:rPr>
              <a:t>http://www.historyonthenet.com/Slave_Trade/slave_auction.htm</a:t>
            </a:r>
            <a:endParaRPr lang="en-US" sz="1800" dirty="0" smtClean="0"/>
          </a:p>
          <a:p>
            <a:pPr>
              <a:buNone/>
            </a:pPr>
            <a:r>
              <a:rPr lang="en-US" sz="1800" dirty="0" smtClean="0">
                <a:hlinkClick r:id="rId3"/>
              </a:rPr>
              <a:t>http://www.google.com/imgres?imgurl=http://www.westga.edu</a:t>
            </a:r>
            <a:endParaRPr lang="en-US" sz="1800" dirty="0" smtClean="0"/>
          </a:p>
          <a:p>
            <a:pPr>
              <a:buNone/>
            </a:pPr>
            <a:r>
              <a:rPr lang="en-US" sz="1800" dirty="0" smtClean="0"/>
              <a:t>~</a:t>
            </a:r>
            <a:r>
              <a:rPr lang="en-US" sz="1800" dirty="0" err="1" smtClean="0"/>
              <a:t>jstrickl</a:t>
            </a:r>
            <a:r>
              <a:rPr lang="en-US" sz="1800" dirty="0" smtClean="0"/>
              <a:t>/</a:t>
            </a:r>
            <a:r>
              <a:rPr lang="en-US" sz="1800" dirty="0" err="1" smtClean="0"/>
              <a:t>webquests</a:t>
            </a:r>
            <a:r>
              <a:rPr lang="en-US" sz="1800" dirty="0" smtClean="0"/>
              <a:t>/pic1.gif&amp;imgrefurl=http://www.westga.edu/~</a:t>
            </a:r>
          </a:p>
          <a:p>
            <a:pPr>
              <a:buNone/>
            </a:pPr>
            <a:r>
              <a:rPr lang="en-US" sz="1800" dirty="0" err="1" smtClean="0"/>
              <a:t>strickl</a:t>
            </a:r>
            <a:r>
              <a:rPr lang="en-US" sz="1800" dirty="0" smtClean="0"/>
              <a:t>/</a:t>
            </a:r>
            <a:r>
              <a:rPr lang="en-US" sz="1800" dirty="0" err="1" smtClean="0"/>
              <a:t>webquests</a:t>
            </a:r>
            <a:r>
              <a:rPr lang="en-US" sz="1800" dirty="0" smtClean="0"/>
              <a:t>/</a:t>
            </a:r>
            <a:r>
              <a:rPr lang="en-US" sz="1800" dirty="0" err="1" smtClean="0"/>
              <a:t>undergroundrailroad.html&amp;usg</a:t>
            </a:r>
            <a:r>
              <a:rPr lang="en-US" sz="1800" dirty="0" smtClean="0"/>
              <a:t>=__K6eVPp0SeT</a:t>
            </a:r>
          </a:p>
          <a:p>
            <a:pPr>
              <a:buNone/>
            </a:pPr>
            <a:r>
              <a:rPr lang="en-US" sz="1800" dirty="0" smtClean="0"/>
              <a:t>4KHHTdzf_sjZWmHM=&amp;h=457&amp;w=363&amp;sz=193&amp;hl=</a:t>
            </a:r>
            <a:r>
              <a:rPr lang="en-US" sz="1800" dirty="0" err="1" smtClean="0"/>
              <a:t>en&amp;start</a:t>
            </a:r>
            <a:r>
              <a:rPr lang="en-US" sz="1800" dirty="0" smtClean="0"/>
              <a:t>=24&amp;</a:t>
            </a:r>
          </a:p>
          <a:p>
            <a:pPr>
              <a:buNone/>
            </a:pPr>
            <a:r>
              <a:rPr lang="en-US" sz="1800" dirty="0" err="1" smtClean="0"/>
              <a:t>oom</a:t>
            </a:r>
            <a:r>
              <a:rPr lang="en-US" sz="1800" dirty="0" smtClean="0"/>
              <a:t>=1&amp;um=1&amp;itbs=1&amp;tbnid=A6mxAAdpg5Q3VM:&amp;</a:t>
            </a:r>
            <a:r>
              <a:rPr lang="en-US" sz="1800" dirty="0" err="1" smtClean="0"/>
              <a:t>tbnh</a:t>
            </a:r>
            <a:r>
              <a:rPr lang="en-US" sz="1800" dirty="0" smtClean="0"/>
              <a:t>=128&amp;tb</a:t>
            </a:r>
          </a:p>
          <a:p>
            <a:pPr>
              <a:buNone/>
            </a:pPr>
            <a:r>
              <a:rPr lang="en-US" sz="1800" dirty="0" smtClean="0"/>
              <a:t>w=102&amp;prev=/images%3Fq%3Dunderground%2Brailroad%26start</a:t>
            </a:r>
          </a:p>
          <a:p>
            <a:pPr>
              <a:buNone/>
            </a:pPr>
            <a:r>
              <a:rPr lang="en-US" sz="1800" dirty="0" smtClean="0"/>
              <a:t>3D20%26um%3D1%26hl%3Den%26safe%3Dactive%26sa%3DN%26n</a:t>
            </a:r>
          </a:p>
          <a:p>
            <a:pPr>
              <a:buNone/>
            </a:pPr>
            <a:r>
              <a:rPr lang="en-US" sz="1800" dirty="0" smtClean="0"/>
              <a:t>sp%3D20%26tbs%3Disch:1</a:t>
            </a:r>
          </a:p>
          <a:p>
            <a:pPr>
              <a:buNone/>
            </a:pPr>
            <a:r>
              <a:rPr lang="en-US" sz="1800" dirty="0" smtClean="0">
                <a:hlinkClick r:id="rId4"/>
              </a:rPr>
              <a:t>Http</a:t>
            </a:r>
            <a:r>
              <a:rPr lang="en-US" sz="1800" dirty="0" smtClean="0">
                <a:hlinkClick r:id="rId4"/>
              </a:rPr>
              <a:t>://</a:t>
            </a:r>
            <a:r>
              <a:rPr lang="en-US" sz="1800" dirty="0" smtClean="0">
                <a:hlinkClick r:id="rId4"/>
              </a:rPr>
              <a:t>dictionary.reference.com/browse/slavery</a:t>
            </a:r>
            <a:endParaRPr lang="en-US" sz="1800" dirty="0" smtClean="0"/>
          </a:p>
          <a:p>
            <a:pPr>
              <a:buNone/>
            </a:pPr>
            <a:r>
              <a:rPr lang="en-US" sz="1800" dirty="0" smtClean="0">
                <a:hlinkClick r:id="rId5"/>
              </a:rPr>
              <a:t>http://</a:t>
            </a:r>
            <a:r>
              <a:rPr lang="en-US" sz="1800" dirty="0" smtClean="0">
                <a:hlinkClick r:id="rId5"/>
              </a:rPr>
              <a:t>en.wikipedia.org/wiki/Julius_Lester</a:t>
            </a:r>
            <a:endParaRPr lang="en-US" sz="1800" dirty="0" smtClean="0"/>
          </a:p>
          <a:p>
            <a:pPr>
              <a:buNone/>
            </a:pPr>
            <a:r>
              <a:rPr lang="en-US" sz="1800" smtClean="0"/>
              <a:t>http://www.umass.edu/jewish/uploads/basicContentWidget/i_11081/99_Interfaith_JuliusLester.jpg</a:t>
            </a:r>
            <a:endParaRPr lang="en-US" sz="1800" dirty="0" smtClean="0"/>
          </a:p>
          <a:p>
            <a:pPr>
              <a:buNone/>
            </a:pPr>
            <a:endParaRPr lang="en-US" sz="1800" dirty="0"/>
          </a:p>
        </p:txBody>
      </p:sp>
    </p:spTree>
  </p:cSld>
  <p:clrMapOvr>
    <a:masterClrMapping/>
  </p:clrMapOvr>
  <p:transition>
    <p:checke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slavery?</a:t>
            </a:r>
            <a:endParaRPr lang="en-US" dirty="0"/>
          </a:p>
        </p:txBody>
      </p:sp>
      <p:sp>
        <p:nvSpPr>
          <p:cNvPr id="3" name="Content Placeholder 2"/>
          <p:cNvSpPr>
            <a:spLocks noGrp="1"/>
          </p:cNvSpPr>
          <p:nvPr>
            <p:ph idx="1"/>
          </p:nvPr>
        </p:nvSpPr>
        <p:spPr/>
        <p:txBody>
          <a:bodyPr/>
          <a:lstStyle/>
          <a:p>
            <a:pPr>
              <a:buNone/>
            </a:pPr>
            <a:r>
              <a:rPr lang="en-US" dirty="0" smtClean="0"/>
              <a:t>Exact slavery definition: the state or condition of being a slave; a civil relationship whereby one person has absolute power over another and controls his life, liberty, and fortune.</a:t>
            </a:r>
          </a:p>
          <a:p>
            <a:pPr>
              <a:buNone/>
            </a:pPr>
            <a:endParaRPr lang="en-US" dirty="0"/>
          </a:p>
        </p:txBody>
      </p:sp>
    </p:spTree>
  </p:cSld>
  <p:clrMapOvr>
    <a:masterClrMapping/>
  </p:clrMapOvr>
  <p:transition>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Slavery</a:t>
            </a:r>
            <a:endParaRPr lang="en-US" dirty="0"/>
          </a:p>
        </p:txBody>
      </p:sp>
      <p:sp>
        <p:nvSpPr>
          <p:cNvPr id="3" name="Content Placeholder 2"/>
          <p:cNvSpPr>
            <a:spLocks noGrp="1"/>
          </p:cNvSpPr>
          <p:nvPr>
            <p:ph idx="1"/>
          </p:nvPr>
        </p:nvSpPr>
        <p:spPr/>
        <p:txBody>
          <a:bodyPr/>
          <a:lstStyle/>
          <a:p>
            <a:r>
              <a:rPr lang="en-US" dirty="0" smtClean="0"/>
              <a:t>Slavery was what some people thought was evil. Non-slaves would get arrested or killed if they helped out or tried to free slaves. If slaves tried to run away they would be hunted down and they would be either returned back to their owners or they would get killed. </a:t>
            </a:r>
            <a:endParaRPr lang="en-US" dirty="0"/>
          </a:p>
        </p:txBody>
      </p:sp>
    </p:spTree>
  </p:cSld>
  <p:clrMapOvr>
    <a:masterClrMapping/>
  </p:clrMapOvr>
  <p:transition>
    <p:plu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Slave auctions explanation</a:t>
            </a:r>
            <a:endParaRPr lang="en-US" dirty="0"/>
          </a:p>
        </p:txBody>
      </p:sp>
      <p:sp>
        <p:nvSpPr>
          <p:cNvPr id="3" name="Content Placeholder 2"/>
          <p:cNvSpPr>
            <a:spLocks noGrp="1"/>
          </p:cNvSpPr>
          <p:nvPr>
            <p:ph idx="1"/>
          </p:nvPr>
        </p:nvSpPr>
        <p:spPr/>
        <p:txBody>
          <a:bodyPr/>
          <a:lstStyle/>
          <a:p>
            <a:pPr>
              <a:buNone/>
            </a:pPr>
            <a:r>
              <a:rPr lang="en-US" dirty="0" smtClean="0"/>
              <a:t>	What is a slave auction? </a:t>
            </a:r>
          </a:p>
          <a:p>
            <a:pPr>
              <a:buNone/>
            </a:pPr>
            <a:r>
              <a:rPr lang="en-US" dirty="0" smtClean="0"/>
              <a:t>	Well a slave auction is pretty much what it</a:t>
            </a:r>
          </a:p>
          <a:p>
            <a:pPr>
              <a:buNone/>
            </a:pPr>
            <a:r>
              <a:rPr lang="en-US" dirty="0" smtClean="0"/>
              <a:t>sounds like. It is and auction where a slave gets</a:t>
            </a:r>
          </a:p>
          <a:p>
            <a:pPr>
              <a:buNone/>
            </a:pPr>
            <a:r>
              <a:rPr lang="en-US" dirty="0" smtClean="0"/>
              <a:t>bought or where slaves get traded. Slave auctions</a:t>
            </a:r>
          </a:p>
          <a:p>
            <a:pPr>
              <a:buNone/>
            </a:pPr>
            <a:r>
              <a:rPr lang="en-US" dirty="0" smtClean="0"/>
              <a:t>were the main reason of splitting up a slave</a:t>
            </a:r>
          </a:p>
          <a:p>
            <a:pPr>
              <a:buNone/>
            </a:pPr>
            <a:r>
              <a:rPr lang="en-US" dirty="0" smtClean="0"/>
              <a:t>family. Many slaves would try to run away with</a:t>
            </a:r>
          </a:p>
          <a:p>
            <a:pPr>
              <a:buNone/>
            </a:pPr>
            <a:r>
              <a:rPr lang="en-US" dirty="0" smtClean="0"/>
              <a:t>their families so they wouldn’t be split apart.  </a:t>
            </a:r>
          </a:p>
          <a:p>
            <a:pPr>
              <a:buNone/>
            </a:pPr>
            <a:r>
              <a:rPr lang="en-US" dirty="0" smtClean="0"/>
              <a:t> </a:t>
            </a:r>
            <a:endParaRPr lang="en-US" dirty="0"/>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Slave auctions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Slave auctions is a big part in the story </a:t>
            </a:r>
            <a:r>
              <a:rPr lang="en-US" i="1" dirty="0" smtClean="0"/>
              <a:t>A Day of</a:t>
            </a:r>
          </a:p>
          <a:p>
            <a:pPr>
              <a:buNone/>
            </a:pPr>
            <a:r>
              <a:rPr lang="en-US" i="1" dirty="0" smtClean="0"/>
              <a:t>Tears.</a:t>
            </a:r>
            <a:r>
              <a:rPr lang="en-US" dirty="0" smtClean="0"/>
              <a:t> There is two different kinds of slave</a:t>
            </a:r>
          </a:p>
          <a:p>
            <a:pPr>
              <a:buNone/>
            </a:pPr>
            <a:r>
              <a:rPr lang="en-US" dirty="0" smtClean="0"/>
              <a:t>auctions. One is called “grab and go” is where a</a:t>
            </a:r>
          </a:p>
          <a:p>
            <a:pPr>
              <a:buNone/>
            </a:pPr>
            <a:r>
              <a:rPr lang="en-US" dirty="0" smtClean="0"/>
              <a:t>slave buyer would give the slave trader a certain</a:t>
            </a:r>
          </a:p>
          <a:p>
            <a:pPr>
              <a:buNone/>
            </a:pPr>
            <a:r>
              <a:rPr lang="en-US" dirty="0" smtClean="0"/>
              <a:t>amount of money and he would get a ticket in</a:t>
            </a:r>
          </a:p>
          <a:p>
            <a:pPr>
              <a:buNone/>
            </a:pPr>
            <a:r>
              <a:rPr lang="en-US" dirty="0" smtClean="0"/>
              <a:t>return for the slave. The other kind of slave</a:t>
            </a:r>
          </a:p>
          <a:p>
            <a:pPr>
              <a:buNone/>
            </a:pPr>
            <a:r>
              <a:rPr lang="en-US" dirty="0" smtClean="0"/>
              <a:t>auctions is called “may the biggest bidder win”</a:t>
            </a:r>
          </a:p>
          <a:p>
            <a:pPr>
              <a:buNone/>
            </a:pPr>
            <a:r>
              <a:rPr lang="en-US" dirty="0" smtClean="0"/>
              <a:t>which is where a slave buyer bids the highest</a:t>
            </a:r>
          </a:p>
          <a:p>
            <a:pPr>
              <a:buNone/>
            </a:pPr>
            <a:r>
              <a:rPr lang="en-US" dirty="0" smtClean="0"/>
              <a:t>amount of money possible and whoever manages</a:t>
            </a:r>
          </a:p>
          <a:p>
            <a:pPr>
              <a:buNone/>
            </a:pPr>
            <a:r>
              <a:rPr lang="en-US" dirty="0" smtClean="0"/>
              <a:t>to bid the highest gets the slave.</a:t>
            </a:r>
            <a:endParaRPr lang="en-US" i="1" dirty="0"/>
          </a:p>
        </p:txBody>
      </p:sp>
    </p:spTree>
  </p:cSld>
  <p:clrMapOvr>
    <a:masterClrMapping/>
  </p:clrMapOvr>
  <p:transition>
    <p:cover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Slave auction ads</a:t>
            </a:r>
            <a:endParaRPr lang="en-US" dirty="0"/>
          </a:p>
        </p:txBody>
      </p:sp>
      <p:pic>
        <p:nvPicPr>
          <p:cNvPr id="1026" name="Picture 2" descr="http://4.bp.blogspot.com/_WSK3Pwm9c8w/S7IZAqVlVTI/AAAAAAAAANU/08ZmiLXJ_Mg/s1600/SlaveAuction.jpg"/>
          <p:cNvPicPr>
            <a:picLocks noChangeAspect="1" noChangeArrowheads="1"/>
          </p:cNvPicPr>
          <p:nvPr/>
        </p:nvPicPr>
        <p:blipFill>
          <a:blip r:embed="rId2" cstate="print"/>
          <a:srcRect/>
          <a:stretch>
            <a:fillRect/>
          </a:stretch>
        </p:blipFill>
        <p:spPr bwMode="auto">
          <a:xfrm>
            <a:off x="6705600" y="1066800"/>
            <a:ext cx="2438400" cy="2667000"/>
          </a:xfrm>
          <a:prstGeom prst="rect">
            <a:avLst/>
          </a:prstGeom>
          <a:noFill/>
        </p:spPr>
      </p:pic>
      <p:pic>
        <p:nvPicPr>
          <p:cNvPr id="1028" name="Picture 4" descr="http://www.historylink.org/db_images/NewOrleans_SlaveAuction1855.jpg"/>
          <p:cNvPicPr>
            <a:picLocks noChangeAspect="1" noChangeArrowheads="1"/>
          </p:cNvPicPr>
          <p:nvPr/>
        </p:nvPicPr>
        <p:blipFill>
          <a:blip r:embed="rId3" cstate="print"/>
          <a:srcRect/>
          <a:stretch>
            <a:fillRect/>
          </a:stretch>
        </p:blipFill>
        <p:spPr bwMode="auto">
          <a:xfrm>
            <a:off x="6019800" y="3733800"/>
            <a:ext cx="2095500" cy="3124200"/>
          </a:xfrm>
          <a:prstGeom prst="rect">
            <a:avLst/>
          </a:prstGeom>
          <a:noFill/>
        </p:spPr>
      </p:pic>
      <p:pic>
        <p:nvPicPr>
          <p:cNvPr id="1030" name="Picture 6" descr="http://3.bp.blogspot.com/_UN7wPjdKdmc/Sxwl7YKHSgI/AAAAAAAAAY8/JVZzlkPoWUc/s400/_SlaveAuction_mstr.jpg"/>
          <p:cNvPicPr>
            <a:picLocks noChangeAspect="1" noChangeArrowheads="1"/>
          </p:cNvPicPr>
          <p:nvPr/>
        </p:nvPicPr>
        <p:blipFill>
          <a:blip r:embed="rId4" cstate="print"/>
          <a:srcRect/>
          <a:stretch>
            <a:fillRect/>
          </a:stretch>
        </p:blipFill>
        <p:spPr bwMode="auto">
          <a:xfrm>
            <a:off x="0" y="1066800"/>
            <a:ext cx="2628900" cy="3810000"/>
          </a:xfrm>
          <a:prstGeom prst="rect">
            <a:avLst/>
          </a:prstGeom>
          <a:noFill/>
        </p:spPr>
      </p:pic>
      <p:pic>
        <p:nvPicPr>
          <p:cNvPr id="1032" name="Picture 8" descr="http://www.blackagendareport.com/images/stories/028/RhymesSlaveAuctionPoster.jpg"/>
          <p:cNvPicPr>
            <a:picLocks noChangeAspect="1" noChangeArrowheads="1"/>
          </p:cNvPicPr>
          <p:nvPr/>
        </p:nvPicPr>
        <p:blipFill>
          <a:blip r:embed="rId5" cstate="print"/>
          <a:srcRect/>
          <a:stretch>
            <a:fillRect/>
          </a:stretch>
        </p:blipFill>
        <p:spPr bwMode="auto">
          <a:xfrm>
            <a:off x="3581400" y="1066800"/>
            <a:ext cx="2447925" cy="2857500"/>
          </a:xfrm>
          <a:prstGeom prst="rect">
            <a:avLst/>
          </a:prstGeom>
          <a:noFill/>
        </p:spPr>
      </p:pic>
      <p:pic>
        <p:nvPicPr>
          <p:cNvPr id="1034" name="Picture 10" descr="http://www.teachingushistory.org/documents/images/SlaveAuctionPorcher1859-1.jpg"/>
          <p:cNvPicPr>
            <a:picLocks noChangeAspect="1" noChangeArrowheads="1"/>
          </p:cNvPicPr>
          <p:nvPr/>
        </p:nvPicPr>
        <p:blipFill>
          <a:blip r:embed="rId6" cstate="print"/>
          <a:srcRect/>
          <a:stretch>
            <a:fillRect/>
          </a:stretch>
        </p:blipFill>
        <p:spPr bwMode="auto">
          <a:xfrm>
            <a:off x="2514600" y="3886200"/>
            <a:ext cx="2438400" cy="2971800"/>
          </a:xfrm>
          <a:prstGeom prst="rect">
            <a:avLst/>
          </a:prstGeom>
          <a:noFill/>
        </p:spPr>
      </p:pic>
    </p:spTree>
  </p:cSld>
  <p:clrMapOvr>
    <a:masterClrMapping/>
  </p:clrMapOvr>
  <p:transition>
    <p:check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all this was involved</a:t>
            </a:r>
            <a:endParaRPr lang="en-US" dirty="0"/>
          </a:p>
        </p:txBody>
      </p:sp>
      <p:sp>
        <p:nvSpPr>
          <p:cNvPr id="3" name="Content Placeholder 2"/>
          <p:cNvSpPr>
            <a:spLocks noGrp="1"/>
          </p:cNvSpPr>
          <p:nvPr>
            <p:ph idx="1"/>
          </p:nvPr>
        </p:nvSpPr>
        <p:spPr/>
        <p:txBody>
          <a:bodyPr/>
          <a:lstStyle/>
          <a:p>
            <a:r>
              <a:rPr lang="en-US" dirty="0" smtClean="0"/>
              <a:t>Pierce Butler owned slaves on his plantation.</a:t>
            </a:r>
          </a:p>
          <a:p>
            <a:r>
              <a:rPr lang="en-US" dirty="0" smtClean="0"/>
              <a:t>There was a slave auction at the butler plantation where tons of slaves were sold to all over the world. They were sold to get money to pay off his dept from gabling too much and losing.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 ground railroad</a:t>
            </a:r>
            <a:endParaRPr lang="en-US" dirty="0"/>
          </a:p>
        </p:txBody>
      </p:sp>
      <p:sp>
        <p:nvSpPr>
          <p:cNvPr id="3" name="Content Placeholder 2"/>
          <p:cNvSpPr>
            <a:spLocks noGrp="1"/>
          </p:cNvSpPr>
          <p:nvPr>
            <p:ph idx="1"/>
          </p:nvPr>
        </p:nvSpPr>
        <p:spPr/>
        <p:txBody>
          <a:bodyPr/>
          <a:lstStyle/>
          <a:p>
            <a:pPr>
              <a:buNone/>
            </a:pPr>
            <a:r>
              <a:rPr lang="en-US" dirty="0" smtClean="0"/>
              <a:t>	What is the under ground railroad?</a:t>
            </a:r>
          </a:p>
          <a:p>
            <a:pPr>
              <a:buNone/>
            </a:pPr>
            <a:r>
              <a:rPr lang="en-US" dirty="0" smtClean="0"/>
              <a:t>	.The underground railroad was neither “underground” or a “railroad”. It got its name because it depended on secret “railroad” codes to let passengers know they were in danger. The underground railroad was a set of routes that started in the South, went through the North, and ended in Canada.  </a:t>
            </a:r>
            <a:endParaRPr lang="en-US" dirty="0"/>
          </a:p>
        </p:txBody>
      </p:sp>
      <p:sp>
        <p:nvSpPr>
          <p:cNvPr id="4" name="Rectangle 3"/>
          <p:cNvSpPr/>
          <p:nvPr/>
        </p:nvSpPr>
        <p:spPr>
          <a:xfrm>
            <a:off x="2286000" y="751344"/>
            <a:ext cx="4572000" cy="646331"/>
          </a:xfrm>
          <a:prstGeom prst="rect">
            <a:avLst/>
          </a:prstGeom>
        </p:spPr>
        <p:txBody>
          <a:bodyPr>
            <a:spAutoFit/>
          </a:bodyPr>
          <a:lstStyle/>
          <a:p>
            <a:r>
              <a:rPr lang="en-US" dirty="0" smtClean="0"/>
              <a:t/>
            </a:r>
            <a:br>
              <a:rPr lang="en-US" dirty="0" smtClean="0"/>
            </a:br>
            <a:endParaRPr lang="en-US" dirty="0"/>
          </a:p>
        </p:txBody>
      </p:sp>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Underground railroad pictures</a:t>
            </a:r>
            <a:endParaRPr lang="en-US" dirty="0"/>
          </a:p>
        </p:txBody>
      </p:sp>
      <p:pic>
        <p:nvPicPr>
          <p:cNvPr id="1026" name="Picture 2" descr="http://www.westga.edu/~jstrickl/webquests/pic1.gif"/>
          <p:cNvPicPr>
            <a:picLocks noChangeAspect="1" noChangeArrowheads="1"/>
          </p:cNvPicPr>
          <p:nvPr/>
        </p:nvPicPr>
        <p:blipFill>
          <a:blip r:embed="rId2" cstate="print"/>
          <a:srcRect/>
          <a:stretch>
            <a:fillRect/>
          </a:stretch>
        </p:blipFill>
        <p:spPr bwMode="auto">
          <a:xfrm>
            <a:off x="0" y="1143000"/>
            <a:ext cx="2603500" cy="2997200"/>
          </a:xfrm>
          <a:prstGeom prst="rect">
            <a:avLst/>
          </a:prstGeom>
          <a:noFill/>
        </p:spPr>
      </p:pic>
      <p:pic>
        <p:nvPicPr>
          <p:cNvPr id="1030" name="Picture 6" descr="http://www.discoversalemcounty.com/images/contentEditor/1-271.JPG"/>
          <p:cNvPicPr>
            <a:picLocks noChangeAspect="1" noChangeArrowheads="1"/>
          </p:cNvPicPr>
          <p:nvPr/>
        </p:nvPicPr>
        <p:blipFill>
          <a:blip r:embed="rId3" cstate="print"/>
          <a:srcRect/>
          <a:stretch>
            <a:fillRect/>
          </a:stretch>
        </p:blipFill>
        <p:spPr bwMode="auto">
          <a:xfrm>
            <a:off x="6096000" y="1143000"/>
            <a:ext cx="3048000" cy="2057400"/>
          </a:xfrm>
          <a:prstGeom prst="rect">
            <a:avLst/>
          </a:prstGeom>
          <a:noFill/>
        </p:spPr>
      </p:pic>
      <p:pic>
        <p:nvPicPr>
          <p:cNvPr id="1032" name="Picture 8" descr="http://www.antiquequiltdating.com/images/RunawaySlaveSymbol.jpg"/>
          <p:cNvPicPr>
            <a:picLocks noChangeAspect="1" noChangeArrowheads="1"/>
          </p:cNvPicPr>
          <p:nvPr/>
        </p:nvPicPr>
        <p:blipFill>
          <a:blip r:embed="rId4" cstate="print"/>
          <a:srcRect/>
          <a:stretch>
            <a:fillRect/>
          </a:stretch>
        </p:blipFill>
        <p:spPr bwMode="auto">
          <a:xfrm>
            <a:off x="2438400" y="3886200"/>
            <a:ext cx="2228850" cy="2876550"/>
          </a:xfrm>
          <a:prstGeom prst="rect">
            <a:avLst/>
          </a:prstGeom>
          <a:noFill/>
        </p:spPr>
      </p:pic>
      <p:pic>
        <p:nvPicPr>
          <p:cNvPr id="1034" name="Picture 10" descr="http://www.learnnc.org/lp/media/uploads/2009/06/underground_railroad.jpg"/>
          <p:cNvPicPr>
            <a:picLocks noChangeAspect="1" noChangeArrowheads="1"/>
          </p:cNvPicPr>
          <p:nvPr/>
        </p:nvPicPr>
        <p:blipFill>
          <a:blip r:embed="rId5" cstate="print"/>
          <a:srcRect/>
          <a:stretch>
            <a:fillRect/>
          </a:stretch>
        </p:blipFill>
        <p:spPr bwMode="auto">
          <a:xfrm>
            <a:off x="2895600" y="1143000"/>
            <a:ext cx="2819400" cy="2590800"/>
          </a:xfrm>
          <a:prstGeom prst="rect">
            <a:avLst/>
          </a:prstGeom>
          <a:noFill/>
        </p:spPr>
      </p:pic>
      <p:pic>
        <p:nvPicPr>
          <p:cNvPr id="10" name="Picture 12" descr="http://clccharter.org/caitlin1/Images/runaway-slaves-on-underground-railroad.jpg"/>
          <p:cNvPicPr>
            <a:picLocks noChangeAspect="1" noChangeArrowheads="1"/>
          </p:cNvPicPr>
          <p:nvPr/>
        </p:nvPicPr>
        <p:blipFill>
          <a:blip r:embed="rId6" cstate="print"/>
          <a:srcRect/>
          <a:stretch>
            <a:fillRect/>
          </a:stretch>
        </p:blipFill>
        <p:spPr bwMode="auto">
          <a:xfrm>
            <a:off x="5791200" y="3429000"/>
            <a:ext cx="2895600" cy="3429000"/>
          </a:xfrm>
          <a:prstGeom prst="rect">
            <a:avLst/>
          </a:prstGeom>
          <a:noFill/>
        </p:spPr>
      </p:pic>
    </p:spTree>
  </p:cSld>
  <p:clrMapOvr>
    <a:masterClrMapping/>
  </p:clrMapOvr>
  <p:transition>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Technic">
      <a:dk1>
        <a:sysClr val="windowText" lastClr="000000"/>
      </a:dk1>
      <a:lt1>
        <a:sysClr val="window" lastClr="D8D0C8"/>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121</TotalTime>
  <Words>281</Words>
  <Application>Microsoft Office PowerPoint</Application>
  <PresentationFormat>On-screen Show (4:3)</PresentationFormat>
  <Paragraphs>54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Apex</vt:lpstr>
      <vt:lpstr>Slavery  by Courtney Mueller</vt:lpstr>
      <vt:lpstr>What is slavery?</vt:lpstr>
      <vt:lpstr>Slavery</vt:lpstr>
      <vt:lpstr>Slave auctions explanation</vt:lpstr>
      <vt:lpstr>Slave auctions</vt:lpstr>
      <vt:lpstr>Slave auction ads</vt:lpstr>
      <vt:lpstr>How all this was involved</vt:lpstr>
      <vt:lpstr>Under ground railroad</vt:lpstr>
      <vt:lpstr>Underground railroad pictures</vt:lpstr>
      <vt:lpstr>Facts about Julius Lester</vt:lpstr>
      <vt:lpstr>Bibliography</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Slavery  by Courtney Mueller</dc:title>
  <dc:creator>954296</dc:creator>
  <cp:lastModifiedBy>954296</cp:lastModifiedBy>
  <cp:revision>15</cp:revision>
  <dcterms:created xsi:type="dcterms:W3CDTF">2010-10-27T18:20:28Z</dcterms:created>
  <dcterms:modified xsi:type="dcterms:W3CDTF">2010-11-04T13:36:58Z</dcterms:modified>
</cp:coreProperties>
</file>