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01D5EDC0-8AF7-49F6-BD5E-E4AD9045EE31}" type="datetimeFigureOut">
              <a:rPr lang="en-US" smtClean="0"/>
              <a:pPr/>
              <a:t>3/21/2011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A5179F42-A67B-4CE4-B9FE-A54836812D76}"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D5EDC0-8AF7-49F6-BD5E-E4AD9045EE31}" type="datetimeFigureOut">
              <a:rPr lang="en-US" smtClean="0"/>
              <a:pPr/>
              <a:t>3/21/2011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79F42-A67B-4CE4-B9FE-A54836812D7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D5EDC0-8AF7-49F6-BD5E-E4AD9045EE31}" type="datetimeFigureOut">
              <a:rPr lang="en-US" smtClean="0"/>
              <a:pPr/>
              <a:t>3/21/2011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79F42-A67B-4CE4-B9FE-A54836812D7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D5EDC0-8AF7-49F6-BD5E-E4AD9045EE31}" type="datetimeFigureOut">
              <a:rPr lang="en-US" smtClean="0"/>
              <a:pPr/>
              <a:t>3/21/2011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79F42-A67B-4CE4-B9FE-A54836812D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1D5EDC0-8AF7-49F6-BD5E-E4AD9045EE31}" type="datetimeFigureOut">
              <a:rPr lang="en-US" smtClean="0"/>
              <a:pPr/>
              <a:t>3/21/2011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A5179F42-A67B-4CE4-B9FE-A54836812D7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1D5EDC0-8AF7-49F6-BD5E-E4AD9045EE31}" type="datetimeFigureOut">
              <a:rPr lang="en-US" smtClean="0"/>
              <a:pPr/>
              <a:t>3/21/2011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179F42-A67B-4CE4-B9FE-A54836812D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1D5EDC0-8AF7-49F6-BD5E-E4AD9045EE31}" type="datetimeFigureOut">
              <a:rPr lang="en-US" smtClean="0"/>
              <a:pPr/>
              <a:t>3/21/2011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179F42-A67B-4CE4-B9FE-A54836812D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1D5EDC0-8AF7-49F6-BD5E-E4AD9045EE31}" type="datetimeFigureOut">
              <a:rPr lang="en-US" smtClean="0"/>
              <a:pPr/>
              <a:t>3/21/2011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179F42-A67B-4CE4-B9FE-A54836812D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D5EDC0-8AF7-49F6-BD5E-E4AD9045EE31}" type="datetimeFigureOut">
              <a:rPr lang="en-US" smtClean="0"/>
              <a:pPr/>
              <a:t>3/21/2011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179F42-A67B-4CE4-B9FE-A54836812D7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1D5EDC0-8AF7-49F6-BD5E-E4AD9045EE31}" type="datetimeFigureOut">
              <a:rPr lang="en-US" smtClean="0"/>
              <a:pPr/>
              <a:t>3/21/2011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179F42-A67B-4CE4-B9FE-A54836812D7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1D5EDC0-8AF7-49F6-BD5E-E4AD9045EE31}" type="datetimeFigureOut">
              <a:rPr lang="en-US" smtClean="0"/>
              <a:pPr/>
              <a:t>3/21/2011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179F42-A67B-4CE4-B9FE-A54836812D7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1D5EDC0-8AF7-49F6-BD5E-E4AD9045EE31}" type="datetimeFigureOut">
              <a:rPr lang="en-US" smtClean="0"/>
              <a:pPr/>
              <a:t>3/21/2011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5179F42-A67B-4CE4-B9FE-A54836812D7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articles.sfgate.com/2007-10-10/travel/17263721_1_basilisk-forests-caecilia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Suprising</a:t>
            </a:r>
            <a:r>
              <a:rPr lang="en-US" dirty="0" smtClean="0"/>
              <a:t> Mexican Animals</a:t>
            </a:r>
            <a:endParaRPr lang="en-US" dirty="0"/>
          </a:p>
        </p:txBody>
      </p:sp>
      <p:sp>
        <p:nvSpPr>
          <p:cNvPr id="3" name="Subtitle 2"/>
          <p:cNvSpPr>
            <a:spLocks noGrp="1"/>
          </p:cNvSpPr>
          <p:nvPr>
            <p:ph type="subTitle" idx="1"/>
          </p:nvPr>
        </p:nvSpPr>
        <p:spPr/>
        <p:txBody>
          <a:bodyPr/>
          <a:lstStyle/>
          <a:p>
            <a:r>
              <a:rPr lang="en-US" dirty="0" smtClean="0"/>
              <a:t>By: Courtney Mueller</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Eyelash Viper</a:t>
            </a:r>
            <a:endParaRPr lang="en-US" dirty="0"/>
          </a:p>
        </p:txBody>
      </p:sp>
      <p:sp>
        <p:nvSpPr>
          <p:cNvPr id="3" name="Content Placeholder 2"/>
          <p:cNvSpPr>
            <a:spLocks noGrp="1"/>
          </p:cNvSpPr>
          <p:nvPr>
            <p:ph idx="1"/>
          </p:nvPr>
        </p:nvSpPr>
        <p:spPr>
          <a:xfrm>
            <a:off x="457200" y="1600201"/>
            <a:ext cx="8229600" cy="2895600"/>
          </a:xfrm>
        </p:spPr>
        <p:txBody>
          <a:bodyPr>
            <a:normAutofit/>
          </a:bodyPr>
          <a:lstStyle/>
          <a:p>
            <a:pPr>
              <a:buNone/>
            </a:pPr>
            <a:r>
              <a:rPr lang="en-US" dirty="0" smtClean="0"/>
              <a:t>		This is a highly venomous, 3-foot long pit viper. It eats tree frogs, lizards and mice. If you were to look one in the eye, you would see vertical pupils and several spiny scales sticking out over </a:t>
            </a:r>
            <a:r>
              <a:rPr lang="en-US" dirty="0" smtClean="0"/>
              <a:t>each small eye</a:t>
            </a:r>
            <a:r>
              <a:rPr lang="en-US" dirty="0" smtClean="0"/>
              <a:t>, giving </a:t>
            </a:r>
            <a:r>
              <a:rPr lang="en-US" dirty="0" smtClean="0"/>
              <a:t>it </a:t>
            </a:r>
            <a:r>
              <a:rPr lang="en-US" dirty="0" smtClean="0"/>
              <a:t>"eyelashes“. </a:t>
            </a:r>
            <a:endParaRPr lang="en-US" dirty="0"/>
          </a:p>
        </p:txBody>
      </p:sp>
      <p:pic>
        <p:nvPicPr>
          <p:cNvPr id="8194" name="Picture 2" descr="http://1.bp.blogspot.com/_g3IvWv6IIX4/SwiOpMLeJsI/AAAAAAAABbo/_PYa-wXwReI/s320/EyelashViper+2.jpg"/>
          <p:cNvPicPr>
            <a:picLocks noChangeAspect="1" noChangeArrowheads="1"/>
          </p:cNvPicPr>
          <p:nvPr/>
        </p:nvPicPr>
        <p:blipFill>
          <a:blip r:embed="rId2"/>
          <a:srcRect/>
          <a:stretch>
            <a:fillRect/>
          </a:stretch>
        </p:blipFill>
        <p:spPr bwMode="auto">
          <a:xfrm>
            <a:off x="5334000" y="4267200"/>
            <a:ext cx="3619500" cy="24384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Mexican</a:t>
            </a:r>
            <a:r>
              <a:rPr lang="en-US" b="1" dirty="0" smtClean="0"/>
              <a:t> </a:t>
            </a:r>
            <a:r>
              <a:rPr lang="en-US" dirty="0" smtClean="0"/>
              <a:t>caecilian</a:t>
            </a:r>
            <a:endParaRPr lang="en-US" dirty="0"/>
          </a:p>
        </p:txBody>
      </p:sp>
      <p:sp>
        <p:nvSpPr>
          <p:cNvPr id="3" name="Content Placeholder 2"/>
          <p:cNvSpPr>
            <a:spLocks noGrp="1"/>
          </p:cNvSpPr>
          <p:nvPr>
            <p:ph idx="1"/>
          </p:nvPr>
        </p:nvSpPr>
        <p:spPr>
          <a:xfrm>
            <a:off x="381000" y="1447800"/>
            <a:ext cx="8229600" cy="3733799"/>
          </a:xfrm>
        </p:spPr>
        <p:txBody>
          <a:bodyPr>
            <a:normAutofit/>
          </a:bodyPr>
          <a:lstStyle/>
          <a:p>
            <a:pPr>
              <a:buNone/>
            </a:pPr>
            <a:r>
              <a:rPr lang="en-US" dirty="0"/>
              <a:t>	</a:t>
            </a:r>
            <a:r>
              <a:rPr lang="en-US" dirty="0" smtClean="0"/>
              <a:t>The Mexican caecilian snake looks a lot like a 2-foot-long earthworm. Like earthworms, caecilians spend much of their lives underground and they surfacing at night during rains. Unlike worms, they have tiny retractable tentacles and give birth to live young. </a:t>
            </a:r>
            <a:endParaRPr lang="en-US" dirty="0"/>
          </a:p>
        </p:txBody>
      </p:sp>
      <p:pic>
        <p:nvPicPr>
          <p:cNvPr id="7170" name="Picture 2" descr="http://www.naherp.com/vouchers/584-861.jpg"/>
          <p:cNvPicPr>
            <a:picLocks noChangeAspect="1" noChangeArrowheads="1"/>
          </p:cNvPicPr>
          <p:nvPr/>
        </p:nvPicPr>
        <p:blipFill>
          <a:blip r:embed="rId2"/>
          <a:srcRect/>
          <a:stretch>
            <a:fillRect/>
          </a:stretch>
        </p:blipFill>
        <p:spPr bwMode="auto">
          <a:xfrm>
            <a:off x="5410200" y="4419600"/>
            <a:ext cx="3389496" cy="22733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Striped</a:t>
            </a:r>
            <a:r>
              <a:rPr lang="en-US" b="1" dirty="0" smtClean="0"/>
              <a:t> </a:t>
            </a:r>
            <a:r>
              <a:rPr lang="en-US" dirty="0" smtClean="0"/>
              <a:t>basilisk</a:t>
            </a:r>
            <a:endParaRPr lang="en-US" dirty="0"/>
          </a:p>
        </p:txBody>
      </p:sp>
      <p:sp>
        <p:nvSpPr>
          <p:cNvPr id="3" name="Content Placeholder 2"/>
          <p:cNvSpPr>
            <a:spLocks noGrp="1"/>
          </p:cNvSpPr>
          <p:nvPr>
            <p:ph idx="1"/>
          </p:nvPr>
        </p:nvSpPr>
        <p:spPr>
          <a:xfrm>
            <a:off x="457200" y="1524000"/>
            <a:ext cx="8153400" cy="3276600"/>
          </a:xfrm>
        </p:spPr>
        <p:txBody>
          <a:bodyPr>
            <a:normAutofit/>
          </a:bodyPr>
          <a:lstStyle/>
          <a:p>
            <a:pPr>
              <a:buNone/>
            </a:pPr>
            <a:r>
              <a:rPr lang="en-US" dirty="0"/>
              <a:t> </a:t>
            </a:r>
            <a:r>
              <a:rPr lang="en-US" dirty="0" smtClean="0"/>
              <a:t>   The Striped basilisk lizard has yellow racing stripes down the length of its brown body. It has a slim body and long legs. The basilisk's can run across the surface of water on its hind legs. It grows to about 32 inches long and lives along streams and other bodies of water. </a:t>
            </a:r>
            <a:endParaRPr lang="en-US" dirty="0"/>
          </a:p>
        </p:txBody>
      </p:sp>
      <p:pic>
        <p:nvPicPr>
          <p:cNvPr id="6146" name="Picture 2" descr="http://cartinafinland.fi/en/imagebank/image/52/52544/Striped+Basilisk,+Basiliscus+vittatus+52544.jpg"/>
          <p:cNvPicPr>
            <a:picLocks noChangeAspect="1" noChangeArrowheads="1"/>
          </p:cNvPicPr>
          <p:nvPr/>
        </p:nvPicPr>
        <p:blipFill>
          <a:blip r:embed="rId2"/>
          <a:srcRect/>
          <a:stretch>
            <a:fillRect/>
          </a:stretch>
        </p:blipFill>
        <p:spPr bwMode="auto">
          <a:xfrm>
            <a:off x="5029200" y="4495800"/>
            <a:ext cx="3733800" cy="2286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Pauraque</a:t>
            </a:r>
            <a:endParaRPr lang="en-US" dirty="0"/>
          </a:p>
        </p:txBody>
      </p:sp>
      <p:sp>
        <p:nvSpPr>
          <p:cNvPr id="3" name="Content Placeholder 2"/>
          <p:cNvSpPr>
            <a:spLocks noGrp="1"/>
          </p:cNvSpPr>
          <p:nvPr>
            <p:ph idx="1"/>
          </p:nvPr>
        </p:nvSpPr>
        <p:spPr>
          <a:xfrm>
            <a:off x="457200" y="1600201"/>
            <a:ext cx="8229600" cy="2438400"/>
          </a:xfrm>
        </p:spPr>
        <p:txBody>
          <a:bodyPr/>
          <a:lstStyle/>
          <a:p>
            <a:pPr>
              <a:buNone/>
            </a:pPr>
            <a:r>
              <a:rPr lang="en-US" dirty="0" smtClean="0"/>
              <a:t>	</a:t>
            </a:r>
            <a:r>
              <a:rPr lang="en-US" dirty="0" smtClean="0"/>
              <a:t>White bands flash on there wings while they are in flight. They are the closest relative to owls and they are 11 inches long. They are also nocturnal. </a:t>
            </a:r>
            <a:endParaRPr lang="en-US" dirty="0"/>
          </a:p>
        </p:txBody>
      </p:sp>
      <p:pic>
        <p:nvPicPr>
          <p:cNvPr id="5122" name="Picture 2" descr="http://ebirdr.com/uploads/images/Common_Pauraque.jpg"/>
          <p:cNvPicPr>
            <a:picLocks noChangeAspect="1" noChangeArrowheads="1"/>
          </p:cNvPicPr>
          <p:nvPr/>
        </p:nvPicPr>
        <p:blipFill>
          <a:blip r:embed="rId2"/>
          <a:srcRect/>
          <a:stretch>
            <a:fillRect/>
          </a:stretch>
        </p:blipFill>
        <p:spPr bwMode="auto">
          <a:xfrm>
            <a:off x="3886200" y="3505200"/>
            <a:ext cx="4737100" cy="310832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Paca</a:t>
            </a:r>
            <a:endParaRPr lang="en-US" dirty="0"/>
          </a:p>
        </p:txBody>
      </p:sp>
      <p:sp>
        <p:nvSpPr>
          <p:cNvPr id="3" name="Content Placeholder 2"/>
          <p:cNvSpPr>
            <a:spLocks noGrp="1"/>
          </p:cNvSpPr>
          <p:nvPr>
            <p:ph idx="1"/>
          </p:nvPr>
        </p:nvSpPr>
        <p:spPr>
          <a:xfrm>
            <a:off x="304800" y="1295400"/>
            <a:ext cx="8229600" cy="3352800"/>
          </a:xfrm>
        </p:spPr>
        <p:txBody>
          <a:bodyPr>
            <a:normAutofit/>
          </a:bodyPr>
          <a:lstStyle/>
          <a:p>
            <a:pPr>
              <a:buNone/>
            </a:pPr>
            <a:r>
              <a:rPr lang="en-US" dirty="0" smtClean="0"/>
              <a:t>	A pace is 2.5 feet long and is Mexico's </a:t>
            </a:r>
            <a:r>
              <a:rPr lang="en-US" dirty="0" smtClean="0"/>
              <a:t>rodent king. It burrows in rain forests, mangrove swamps, drier areas close to water and even in tree thickets in public </a:t>
            </a:r>
            <a:r>
              <a:rPr lang="en-US" dirty="0" smtClean="0"/>
              <a:t>parks. It has </a:t>
            </a:r>
            <a:r>
              <a:rPr lang="en-US" dirty="0" smtClean="0"/>
              <a:t>a squirrel-like head, delicate feet and brown fur speckled with white </a:t>
            </a:r>
            <a:r>
              <a:rPr lang="en-US" dirty="0" smtClean="0"/>
              <a:t>spots. The </a:t>
            </a:r>
            <a:r>
              <a:rPr lang="en-US" dirty="0" err="1" smtClean="0"/>
              <a:t>paca</a:t>
            </a:r>
            <a:r>
              <a:rPr lang="en-US" dirty="0" smtClean="0"/>
              <a:t> loves to eat yams, sugarcane, corn, etc.  </a:t>
            </a:r>
            <a:endParaRPr lang="en-US" dirty="0" smtClean="0"/>
          </a:p>
          <a:p>
            <a:endParaRPr lang="en-US" dirty="0"/>
          </a:p>
        </p:txBody>
      </p:sp>
      <p:pic>
        <p:nvPicPr>
          <p:cNvPr id="4098" name="Picture 2" descr="http://tatf.com/htm/tree_owners_news/photos/19_fall_2004/paca.jpg"/>
          <p:cNvPicPr>
            <a:picLocks noChangeAspect="1" noChangeArrowheads="1"/>
          </p:cNvPicPr>
          <p:nvPr/>
        </p:nvPicPr>
        <p:blipFill>
          <a:blip r:embed="rId2"/>
          <a:srcRect/>
          <a:stretch>
            <a:fillRect/>
          </a:stretch>
        </p:blipFill>
        <p:spPr bwMode="auto">
          <a:xfrm>
            <a:off x="5819370" y="4267200"/>
            <a:ext cx="3153420" cy="24384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Violaceous</a:t>
            </a:r>
            <a:r>
              <a:rPr lang="en-US" b="1" dirty="0" smtClean="0"/>
              <a:t> </a:t>
            </a:r>
            <a:r>
              <a:rPr lang="en-US" dirty="0" smtClean="0"/>
              <a:t>trogon </a:t>
            </a:r>
            <a:endParaRPr lang="en-US" dirty="0"/>
          </a:p>
        </p:txBody>
      </p:sp>
      <p:sp>
        <p:nvSpPr>
          <p:cNvPr id="3" name="Content Placeholder 2"/>
          <p:cNvSpPr>
            <a:spLocks noGrp="1"/>
          </p:cNvSpPr>
          <p:nvPr>
            <p:ph idx="1"/>
          </p:nvPr>
        </p:nvSpPr>
        <p:spPr>
          <a:xfrm>
            <a:off x="457200" y="1371600"/>
            <a:ext cx="8229600" cy="3733800"/>
          </a:xfrm>
        </p:spPr>
        <p:txBody>
          <a:bodyPr/>
          <a:lstStyle/>
          <a:p>
            <a:pPr>
              <a:buNone/>
            </a:pPr>
            <a:r>
              <a:rPr lang="en-US" dirty="0" smtClean="0"/>
              <a:t>	The </a:t>
            </a:r>
            <a:r>
              <a:rPr lang="en-US" dirty="0" err="1" smtClean="0"/>
              <a:t>violaceous</a:t>
            </a:r>
            <a:r>
              <a:rPr lang="en-US" dirty="0" smtClean="0"/>
              <a:t> trogon has a dark </a:t>
            </a:r>
            <a:r>
              <a:rPr lang="en-US" dirty="0" smtClean="0"/>
              <a:t>violet-blue head, greenish </a:t>
            </a:r>
            <a:r>
              <a:rPr lang="en-US" dirty="0" smtClean="0"/>
              <a:t>yellow rings around its eyes, </a:t>
            </a:r>
            <a:r>
              <a:rPr lang="en-US" dirty="0" smtClean="0"/>
              <a:t>yellow breast, </a:t>
            </a:r>
            <a:r>
              <a:rPr lang="en-US" dirty="0" smtClean="0"/>
              <a:t>a green </a:t>
            </a:r>
            <a:r>
              <a:rPr lang="en-US" dirty="0" smtClean="0"/>
              <a:t>back and black and </a:t>
            </a:r>
            <a:r>
              <a:rPr lang="en-US" dirty="0" smtClean="0"/>
              <a:t>white tail</a:t>
            </a:r>
            <a:r>
              <a:rPr lang="en-US" dirty="0" smtClean="0"/>
              <a:t>. They live in deep-forest tree canopies but also frequent clearings, forest edges and tree plantations near streams </a:t>
            </a:r>
            <a:r>
              <a:rPr lang="en-US" dirty="0" smtClean="0"/>
              <a:t>and rivers.</a:t>
            </a:r>
            <a:endParaRPr lang="en-US" dirty="0"/>
          </a:p>
        </p:txBody>
      </p:sp>
      <p:pic>
        <p:nvPicPr>
          <p:cNvPr id="3074" name="Picture 2" descr="http://leesbirdblog.files.wordpress.com/2010/11/violaceous-trogon-trogon-violaceus-by-ian-1.jpg"/>
          <p:cNvPicPr>
            <a:picLocks noChangeAspect="1" noChangeArrowheads="1"/>
          </p:cNvPicPr>
          <p:nvPr/>
        </p:nvPicPr>
        <p:blipFill>
          <a:blip r:embed="rId2"/>
          <a:srcRect/>
          <a:stretch>
            <a:fillRect/>
          </a:stretch>
        </p:blipFill>
        <p:spPr bwMode="auto">
          <a:xfrm>
            <a:off x="5562600" y="4343401"/>
            <a:ext cx="2895600" cy="25146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Cacomistle</a:t>
            </a:r>
            <a:endParaRPr lang="en-US" dirty="0"/>
          </a:p>
        </p:txBody>
      </p:sp>
      <p:sp>
        <p:nvSpPr>
          <p:cNvPr id="3" name="Content Placeholder 2"/>
          <p:cNvSpPr>
            <a:spLocks noGrp="1"/>
          </p:cNvSpPr>
          <p:nvPr>
            <p:ph idx="1"/>
          </p:nvPr>
        </p:nvSpPr>
        <p:spPr>
          <a:xfrm>
            <a:off x="455064" y="1248558"/>
            <a:ext cx="8229600" cy="3505200"/>
          </a:xfrm>
        </p:spPr>
        <p:txBody>
          <a:bodyPr/>
          <a:lstStyle/>
          <a:p>
            <a:pPr>
              <a:buNone/>
            </a:pPr>
            <a:r>
              <a:rPr lang="en-US" dirty="0" smtClean="0"/>
              <a:t>	</a:t>
            </a:r>
            <a:r>
              <a:rPr lang="en-US" dirty="0" smtClean="0"/>
              <a:t>The cacomistle has family </a:t>
            </a:r>
            <a:r>
              <a:rPr lang="en-US" dirty="0" smtClean="0"/>
              <a:t>ties to the exotic kinkajou and the common raccoon. </a:t>
            </a:r>
            <a:r>
              <a:rPr lang="en-US" dirty="0" smtClean="0"/>
              <a:t>It has a pointy-nosed</a:t>
            </a:r>
            <a:r>
              <a:rPr lang="en-US" dirty="0" smtClean="0"/>
              <a:t>, </a:t>
            </a:r>
            <a:r>
              <a:rPr lang="en-US" dirty="0" smtClean="0"/>
              <a:t>its cat-like </a:t>
            </a:r>
            <a:r>
              <a:rPr lang="en-US" dirty="0" smtClean="0"/>
              <a:t>head has a dark mask surrounding yellowish-white </a:t>
            </a:r>
            <a:r>
              <a:rPr lang="en-US" dirty="0" smtClean="0"/>
              <a:t>rings around its eyes. A </a:t>
            </a:r>
            <a:r>
              <a:rPr lang="en-US" dirty="0" smtClean="0"/>
              <a:t>dark stripe runs down its tawny, densely furred body to a bushy, ringed tail.</a:t>
            </a:r>
            <a:endParaRPr lang="en-US" dirty="0"/>
          </a:p>
        </p:txBody>
      </p:sp>
      <p:pic>
        <p:nvPicPr>
          <p:cNvPr id="2050" name="Picture 2" descr="http://zettesworld.com/zooblog/030906cacomistle.jpg"/>
          <p:cNvPicPr>
            <a:picLocks noChangeAspect="1" noChangeArrowheads="1"/>
          </p:cNvPicPr>
          <p:nvPr/>
        </p:nvPicPr>
        <p:blipFill>
          <a:blip r:embed="rId2" cstate="print"/>
          <a:srcRect/>
          <a:stretch>
            <a:fillRect/>
          </a:stretch>
        </p:blipFill>
        <p:spPr bwMode="auto">
          <a:xfrm>
            <a:off x="5791200" y="4191000"/>
            <a:ext cx="2590800" cy="26670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lstStyle/>
          <a:p>
            <a:r>
              <a:rPr lang="en-US" dirty="0" smtClean="0">
                <a:hlinkClick r:id="rId2"/>
              </a:rPr>
              <a:t>http://</a:t>
            </a:r>
            <a:r>
              <a:rPr lang="en-US" dirty="0" smtClean="0">
                <a:hlinkClick r:id="rId2"/>
              </a:rPr>
              <a:t>articles.sfgate.com/2007-10-10/travel/17263721_1_basilisk-forests-caecilian</a:t>
            </a:r>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oncourse">
      <a:dk1>
        <a:sysClr val="windowText" lastClr="000000"/>
      </a:dk1>
      <a:lt1>
        <a:sysClr val="window" lastClr="D8D0C8"/>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59</TotalTime>
  <Words>79</Words>
  <Application>Microsoft Office PowerPoint</Application>
  <PresentationFormat>On-screen Show (4:3)</PresentationFormat>
  <Paragraphs>18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Apex</vt:lpstr>
      <vt:lpstr>Suprising Mexican Animals</vt:lpstr>
      <vt:lpstr>Eyelash Viper</vt:lpstr>
      <vt:lpstr>Mexican caecilian</vt:lpstr>
      <vt:lpstr>Striped basilisk</vt:lpstr>
      <vt:lpstr>Pauraque</vt:lpstr>
      <vt:lpstr>Paca</vt:lpstr>
      <vt:lpstr>Violaceous trogon </vt:lpstr>
      <vt:lpstr>Cacomistle</vt:lpstr>
      <vt:lpstr>Bibliography</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954296</dc:creator>
  <cp:lastModifiedBy>954296</cp:lastModifiedBy>
  <cp:revision>7</cp:revision>
  <dcterms:created xsi:type="dcterms:W3CDTF">2011-03-18T18:24:19Z</dcterms:created>
  <dcterms:modified xsi:type="dcterms:W3CDTF">2011-03-21T18:47:19Z</dcterms:modified>
</cp:coreProperties>
</file>