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129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FDB1E14-4D2B-493A-A83E-3C6990BC3A28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32DCA19-95C7-4E4B-83A0-B9256FDB6D3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FA5550-57BE-46A2-A8FB-6A583E1BFE91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52BCCB-6739-499E-9DDD-2A109083FE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DEE40F-1D06-42B4-AD09-F9F879EB042E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7C8360-4C01-410E-8742-EAF36E7A50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74ADE8-612D-48FB-9C4C-59C53A665139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55FC56-30A8-4229-972D-C072568C5B8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D013A1-B8C6-460C-848A-B69BB0A93ACB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27D227-CCCC-4E8C-A81E-FE87CE2D07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E05E9E-0EBC-46D0-B729-E19DC373251A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D949DC-5EE0-4A38-9FAF-64C6A6A7E9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5E1729-5D1D-4F94-973D-03A2690B75AC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7F1B59-6E3E-44D5-B844-DE1729C8A7A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0D7936-4972-4E30-87EA-BD6039512F1F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7F5327-621B-4134-BFE0-EDFE8E9C05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7065AD-6094-448D-9C37-8DD36D03A764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5BF793-C9A9-43D8-BF25-8DBBB3BEC08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8A169830-B93D-4009-8F3D-6144E45C0ED1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F9F529-E13E-4EF4-91DC-BAD6C09D15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C327DC2-368B-40CA-8FA5-D75BF0372346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810E8F-DA42-4A90-B6FF-8E8EC6218E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7BBDA2C-3076-4B99-98E4-29D389808FD2}" type="datetimeFigureOut">
              <a:rPr lang="en-US" smtClean="0"/>
              <a:pPr>
                <a:defRPr/>
              </a:pPr>
              <a:t>3/27/2011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2982946-0A26-43F6-9713-5AEC42D1E75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Ten Must-See Places/Cities in Brazil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  <a:latin typeface="Kristen ITC" pitchFamily="66" charset="0"/>
              </a:rPr>
              <a:t>By: Kalyn Kaufman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Paraty is a very special place and one of Brazil’s worst kept secrets. 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What people like most is the historic village and the state of protection of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the historic heritage; the absence of cars; the gorgeous beaches; being able to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actually walk on the streets at night; the relaxed atmosphere; the boat trips; the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high tide that floods the streets; dining by candlelight at dinner.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You can go scuba diving and snorkeling, hike the gold trail and visit the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Atlantic Rainforest.</a:t>
            </a:r>
          </a:p>
          <a:p>
            <a:pPr eaLnBrk="1" hangingPunct="1"/>
            <a:endParaRPr lang="en-US" sz="1600" dirty="0" smtClean="0">
              <a:latin typeface="Kristen ITC" pitchFamily="66" charset="0"/>
            </a:endParaRPr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2. Paraty</a:t>
            </a:r>
          </a:p>
        </p:txBody>
      </p:sp>
      <p:pic>
        <p:nvPicPr>
          <p:cNvPr id="4" name="Picture 3" descr="80aa1682c4d26afdd0a52e88e7b8bc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86200"/>
            <a:ext cx="2400300" cy="1600200"/>
          </a:xfrm>
          <a:prstGeom prst="rect">
            <a:avLst/>
          </a:prstGeom>
        </p:spPr>
      </p:pic>
      <p:pic>
        <p:nvPicPr>
          <p:cNvPr id="5" name="Picture 4" descr="138810608_361cfbeb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648200"/>
            <a:ext cx="2336800" cy="1752600"/>
          </a:xfrm>
          <a:prstGeom prst="rect">
            <a:avLst/>
          </a:prstGeom>
        </p:spPr>
      </p:pic>
      <p:pic>
        <p:nvPicPr>
          <p:cNvPr id="6" name="Picture 5" descr="DSCF0908-7589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657600"/>
            <a:ext cx="2453640" cy="1840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The </a:t>
            </a:r>
            <a:r>
              <a:rPr lang="en-US" sz="1600" dirty="0" smtClean="0">
                <a:latin typeface="Kristen ITC" pitchFamily="66" charset="0"/>
              </a:rPr>
              <a:t>archipelago of Fernando de Noronha is Brazil’s closest spot to </a:t>
            </a:r>
            <a:r>
              <a:rPr lang="en-US" sz="1600" dirty="0" smtClean="0">
                <a:latin typeface="Kristen ITC" pitchFamily="66" charset="0"/>
              </a:rPr>
              <a:t>heaven.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300 </a:t>
            </a:r>
            <a:r>
              <a:rPr lang="en-US" sz="1600" dirty="0" smtClean="0">
                <a:latin typeface="Kristen ITC" pitchFamily="66" charset="0"/>
              </a:rPr>
              <a:t>km away from the north east </a:t>
            </a:r>
            <a:r>
              <a:rPr lang="en-US" sz="1600" dirty="0" smtClean="0">
                <a:latin typeface="Kristen ITC" pitchFamily="66" charset="0"/>
              </a:rPr>
              <a:t>shore </a:t>
            </a:r>
            <a:r>
              <a:rPr lang="en-US" sz="1600" dirty="0" smtClean="0">
                <a:latin typeface="Kristen ITC" pitchFamily="66" charset="0"/>
              </a:rPr>
              <a:t>of the country, Noronha concentrates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places </a:t>
            </a:r>
            <a:r>
              <a:rPr lang="en-US" sz="1600" dirty="0" smtClean="0">
                <a:latin typeface="Kristen ITC" pitchFamily="66" charset="0"/>
              </a:rPr>
              <a:t>of unrivalled </a:t>
            </a:r>
            <a:r>
              <a:rPr lang="en-US" sz="1600" dirty="0" smtClean="0">
                <a:latin typeface="Kristen ITC" pitchFamily="66" charset="0"/>
              </a:rPr>
              <a:t>magnificence </a:t>
            </a:r>
            <a:r>
              <a:rPr lang="en-US" sz="1600" dirty="0" smtClean="0">
                <a:latin typeface="Kristen ITC" pitchFamily="66" charset="0"/>
              </a:rPr>
              <a:t>and </a:t>
            </a:r>
            <a:r>
              <a:rPr lang="en-US" sz="1600" dirty="0" smtClean="0">
                <a:latin typeface="Kristen ITC" pitchFamily="66" charset="0"/>
              </a:rPr>
              <a:t>serenity. </a:t>
            </a:r>
            <a:r>
              <a:rPr lang="en-US" sz="1600" dirty="0" smtClean="0">
                <a:latin typeface="Kristen ITC" pitchFamily="66" charset="0"/>
              </a:rPr>
              <a:t>On top of that, Noronha is a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extraordinary </a:t>
            </a:r>
            <a:r>
              <a:rPr lang="en-US" sz="1600" dirty="0" smtClean="0">
                <a:latin typeface="Kristen ITC" pitchFamily="66" charset="0"/>
              </a:rPr>
              <a:t>place where preserving the </a:t>
            </a:r>
            <a:r>
              <a:rPr lang="en-US" sz="1600" dirty="0" smtClean="0">
                <a:latin typeface="Kristen ITC" pitchFamily="66" charset="0"/>
              </a:rPr>
              <a:t>surroundings </a:t>
            </a:r>
            <a:r>
              <a:rPr lang="en-US" sz="1600" dirty="0" smtClean="0">
                <a:latin typeface="Kristen ITC" pitchFamily="66" charset="0"/>
              </a:rPr>
              <a:t>is the </a:t>
            </a:r>
            <a:r>
              <a:rPr lang="en-US" sz="1600" dirty="0" smtClean="0">
                <a:latin typeface="Kristen ITC" pitchFamily="66" charset="0"/>
              </a:rPr>
              <a:t>primary worry </a:t>
            </a:r>
            <a:r>
              <a:rPr lang="en-US" sz="1600" dirty="0" smtClean="0">
                <a:latin typeface="Kristen ITC" pitchFamily="66" charset="0"/>
              </a:rPr>
              <a:t>for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its people.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Part of the archipelago forms the Maritime National Park of Fernando de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Noronha</a:t>
            </a:r>
            <a:r>
              <a:rPr lang="en-US" sz="1600" dirty="0" smtClean="0">
                <a:latin typeface="Kristen ITC" pitchFamily="66" charset="0"/>
              </a:rPr>
              <a:t>.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What people like most are the fantastic beaches; the color of the sea; the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fact that you can snorkel anywhere at anytime; the dolphins, colorful fish and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marine turtles that you will see during your dives; the silence; and the stars. </a:t>
            </a:r>
          </a:p>
          <a:p>
            <a:pPr eaLnBrk="1" hangingPunct="1"/>
            <a:endParaRPr lang="en-US" sz="1600" dirty="0" smtClean="0">
              <a:latin typeface="Kristen ITC" pitchFamily="66" charset="0"/>
            </a:endParaRPr>
          </a:p>
          <a:p>
            <a:pPr eaLnBrk="1" hangingPunct="1"/>
            <a:endParaRPr lang="en-US" sz="1600" dirty="0" smtClean="0">
              <a:latin typeface="Kristen ITC" pitchFamily="66" charset="0"/>
            </a:endParaRPr>
          </a:p>
        </p:txBody>
      </p:sp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1. Fernando de Noronha</a:t>
            </a:r>
          </a:p>
        </p:txBody>
      </p:sp>
      <p:pic>
        <p:nvPicPr>
          <p:cNvPr id="4" name="Picture 3" descr="Fernando_de_Noronha_Brazil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724400"/>
            <a:ext cx="2640419" cy="1703070"/>
          </a:xfrm>
          <a:prstGeom prst="rect">
            <a:avLst/>
          </a:prstGeom>
        </p:spPr>
      </p:pic>
      <p:pic>
        <p:nvPicPr>
          <p:cNvPr id="5" name="Picture 4" descr="Fernando_de_Noronha_Brazil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724400"/>
            <a:ext cx="2362200" cy="1771650"/>
          </a:xfrm>
          <a:prstGeom prst="rect">
            <a:avLst/>
          </a:prstGeom>
        </p:spPr>
      </p:pic>
      <p:pic>
        <p:nvPicPr>
          <p:cNvPr id="6" name="Picture 5" descr="Fernando_de_Noronha_Brazil_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724400"/>
            <a:ext cx="2331720" cy="1748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n-US" sz="1400" dirty="0" smtClean="0">
                <a:latin typeface="Kristen ITC" pitchFamily="66" charset="0"/>
              </a:rPr>
              <a:t>Here are three things to see in Curitiba, Brazil.</a:t>
            </a:r>
          </a:p>
          <a:p>
            <a:pPr eaLnBrk="1" hangingPunct="1"/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Wire Opera House at Quarry Park . To get to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the theatre, guests must cross a bridge over a  lake.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The Opera House is surrounded by lushes plant life 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and waterfalls. It is a 5175-square-foot stage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whose acoustics benefit from a 90-foot tall rock wall.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 </a:t>
            </a: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The Botanical Garden. In addition to having a treasure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trove of local plants, the Curitiba Botanical Garden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is also identified for its greenhouse, made of iron and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glass and inspired in London's Crystal Palace. </a:t>
            </a:r>
          </a:p>
          <a:p>
            <a:pPr eaLnBrk="1" hangingPunct="1"/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Panoramic Tower. The 360-foot tall watch tower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allow guests a 360° vision of Curitiba and has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a telephone museum on the ground floor. </a:t>
            </a:r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10.  Curitiba</a:t>
            </a:r>
            <a:r>
              <a:rPr lang="en-US" dirty="0" smtClean="0"/>
              <a:t> </a:t>
            </a:r>
          </a:p>
        </p:txBody>
      </p:sp>
      <p:pic>
        <p:nvPicPr>
          <p:cNvPr id="14339" name="Picture 4" descr="A Ópera de Arame em Curiti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81200"/>
            <a:ext cx="1943100" cy="124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istockphoto_10920915-botanical-garden-curitiba-braz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124200"/>
            <a:ext cx="1447800" cy="182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Brasil_Telecom_Panoramic_Tower_Curitiba_Bras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029200"/>
            <a:ext cx="23622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1400" dirty="0" smtClean="0">
                <a:latin typeface="Kristen ITC" pitchFamily="66" charset="0"/>
              </a:rPr>
              <a:t>Boipeba, Brazil, also known just as Boipeba </a:t>
            </a:r>
          </a:p>
          <a:p>
            <a:pPr eaLnBrk="1" hangingPunct="1">
              <a:buFont typeface="Arial" charset="0"/>
              <a:buNone/>
            </a:pPr>
            <a:r>
              <a:rPr lang="en-US" sz="1400" dirty="0" smtClean="0">
                <a:latin typeface="Kristen ITC" pitchFamily="66" charset="0"/>
              </a:rPr>
              <a:t>Island, is off the Southern Bahia Coast. </a:t>
            </a:r>
          </a:p>
          <a:p>
            <a:pPr eaLnBrk="1" hangingPunct="1">
              <a:buFont typeface="Arial" charset="0"/>
              <a:buNone/>
            </a:pPr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Boipeba Island is surrounded by the Atlantic Ocean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on one side, and the Inferno river estuary on the other.</a:t>
            </a:r>
          </a:p>
          <a:p>
            <a:pPr eaLnBrk="1" hangingPunct="1"/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This island is of rare natural magnificence, home to a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great diversity of ecosystems.</a:t>
            </a:r>
          </a:p>
          <a:p>
            <a:pPr eaLnBrk="1" hangingPunct="1"/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Other than going to one of the many beaches on this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island, boat tours and hiking tours are some of the top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things to do in Boipeba. You can also go bathing, look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out at the sea, take a nap in a hammock and eat the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local food. </a:t>
            </a:r>
          </a:p>
          <a:p>
            <a:pPr eaLnBrk="1" hangingPunct="1"/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This picture is one of Boipeba’s beaches. </a:t>
            </a:r>
            <a:r>
              <a:rPr lang="en-US" sz="1400" dirty="0" smtClean="0">
                <a:latin typeface="Kristen ITC" pitchFamily="66" charset="0"/>
                <a:sym typeface="Wingdings" pitchFamily="2" charset="2"/>
              </a:rPr>
              <a:t></a:t>
            </a:r>
          </a:p>
          <a:p>
            <a:pPr eaLnBrk="1" hangingPunct="1"/>
            <a:endParaRPr lang="en-US" sz="1600" dirty="0" smtClean="0">
              <a:latin typeface="Kristen ITC" pitchFamily="66" charset="0"/>
              <a:sym typeface="Wingdings" pitchFamily="2" charset="2"/>
            </a:endParaRPr>
          </a:p>
          <a:p>
            <a:pPr eaLnBrk="1" hangingPunct="1"/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1600" dirty="0" smtClean="0">
                <a:latin typeface="Kristen ITC" pitchFamily="66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Font typeface="Arial" charset="0"/>
              <a:buNone/>
            </a:pPr>
            <a:endParaRPr lang="en-US" sz="1600" dirty="0" smtClean="0">
              <a:latin typeface="Kristen ITC" pitchFamily="66" charset="0"/>
            </a:endParaRPr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9. Boipeba</a:t>
            </a:r>
            <a:r>
              <a:rPr lang="en-US" dirty="0" smtClean="0"/>
              <a:t> </a:t>
            </a:r>
          </a:p>
        </p:txBody>
      </p:sp>
      <p:pic>
        <p:nvPicPr>
          <p:cNvPr id="15363" name="Picture 4" descr="090527boipeba--124343700361050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283845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apa-regional-medi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143000"/>
            <a:ext cx="1676400" cy="266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200" dirty="0" smtClean="0">
                <a:latin typeface="Kristen ITC" pitchFamily="66" charset="0"/>
              </a:rPr>
              <a:t>These are two highly recommended tourism attractions in Brasilia. </a:t>
            </a:r>
          </a:p>
          <a:p>
            <a:pPr eaLnBrk="1" hangingPunct="1"/>
            <a:endParaRPr lang="en-US" sz="1200" dirty="0" smtClean="0">
              <a:latin typeface="Kristen ITC" pitchFamily="66" charset="0"/>
            </a:endParaRPr>
          </a:p>
          <a:p>
            <a:pPr eaLnBrk="1" hangingPunct="1"/>
            <a:r>
              <a:rPr lang="en-US" sz="1200" dirty="0" smtClean="0">
                <a:latin typeface="Kristen ITC" pitchFamily="66" charset="0"/>
              </a:rPr>
              <a:t>The Brasilia Cathedral. Before you enter the cathedral you pass four Evangelists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statues. Just at the entrance of the Cathedral there is a marble pillar with pictures of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some passages of the life of Our Lady, the Mother of God.  If you look up then, you will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see three angels suspended by steel cables. Hanging from a wall is a cloth. On the cloth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there are stains of human blood, with the marks of Jesus of Nazareth’s scourging and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torment. This cloth is the biggest evidence that Jesus existed indeed and what he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suffered. </a:t>
            </a:r>
          </a:p>
          <a:p>
            <a:pPr eaLnBrk="1" hangingPunct="1">
              <a:buNone/>
            </a:pPr>
            <a:endParaRPr lang="en-US" sz="1200" dirty="0" smtClean="0">
              <a:latin typeface="Kristen ITC" pitchFamily="66" charset="0"/>
            </a:endParaRPr>
          </a:p>
          <a:p>
            <a:pPr eaLnBrk="1" hangingPunct="1"/>
            <a:r>
              <a:rPr lang="en-US" sz="1200" dirty="0" smtClean="0">
                <a:latin typeface="Kristen ITC" pitchFamily="66" charset="0"/>
              </a:rPr>
              <a:t>Palácio dos Arcos/Palácio do Itamaraty/Itamaraty Palace . The bridge over an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enormous decorative pool scattered with islands of exotic plants leads to one of the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largest community art collections in Brazil.  There is a massive hall on the ground floor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that is 220-square-meter and is lined with columns and it features a 2.3 meter wide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staircase. The walls are made of marble. The gardens feature plants from the Amazon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Region, and there is a carved sculpture of Meteoro, and it has been in the garden since 1967. There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are tons of paintings and sculptures. When you get to the upper floor, you see the desk that Princess </a:t>
            </a:r>
          </a:p>
          <a:p>
            <a:pPr eaLnBrk="1" hangingPunct="1">
              <a:buNone/>
            </a:pPr>
            <a:r>
              <a:rPr lang="en-US" sz="1200" dirty="0" smtClean="0">
                <a:latin typeface="Kristen ITC" pitchFamily="66" charset="0"/>
              </a:rPr>
              <a:t>Isabel used to sign the Lei Áurea (the law which got rid of slavery in Brazil) in 1888.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 smtClean="0">
              <a:latin typeface="Kristen ITC" pitchFamily="66" charset="0"/>
            </a:endParaRPr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8. Brasilia</a:t>
            </a:r>
            <a:r>
              <a:rPr lang="en-US" dirty="0" smtClean="0"/>
              <a:t> </a:t>
            </a:r>
          </a:p>
        </p:txBody>
      </p:sp>
      <p:pic>
        <p:nvPicPr>
          <p:cNvPr id="4" name="Picture 3" descr="brasilia cathedra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762000"/>
            <a:ext cx="2001639" cy="1295400"/>
          </a:xfrm>
          <a:prstGeom prst="rect">
            <a:avLst/>
          </a:prstGeom>
        </p:spPr>
      </p:pic>
      <p:pic>
        <p:nvPicPr>
          <p:cNvPr id="5" name="Picture 4" descr="palacio dos arc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3200400"/>
            <a:ext cx="159308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1400" dirty="0" smtClean="0">
                <a:latin typeface="Kristen ITC" pitchFamily="66" charset="0"/>
              </a:rPr>
              <a:t>Ilha</a:t>
            </a:r>
            <a:r>
              <a:rPr lang="en-US" sz="1400" b="1" dirty="0" smtClean="0">
                <a:latin typeface="Kristen ITC" pitchFamily="66" charset="0"/>
              </a:rPr>
              <a:t> </a:t>
            </a:r>
            <a:r>
              <a:rPr lang="en-US" sz="1400" dirty="0" smtClean="0">
                <a:latin typeface="Kristen ITC" pitchFamily="66" charset="0"/>
              </a:rPr>
              <a:t>Grande is a popular tourist site on the southern coast of the state of Rio de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Janeiro. Ilha Grande is the perfect location for those in search of a close contact with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nature. The reasons are numerous: a rocky tropical island where no cars are allowed; an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island covered by a dense tropical rainforest for most of its extension; hiking paths crossing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the island from north to south and east to west; peaceful beaches and crystal-clear waters.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Ilha Grande is definitely not for those keen on sophistication, shopping and a thriving night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lifte. </a:t>
            </a:r>
          </a:p>
          <a:p>
            <a:pPr eaLnBrk="1" hangingPunct="1">
              <a:buNone/>
            </a:pPr>
            <a:endParaRPr lang="en-US" sz="1400" dirty="0" smtClean="0">
              <a:latin typeface="Kristen ITC" pitchFamily="66" charset="0"/>
            </a:endParaRPr>
          </a:p>
          <a:p>
            <a:pPr eaLnBrk="1" hangingPunct="1"/>
            <a:r>
              <a:rPr lang="en-US" sz="1400" dirty="0" smtClean="0">
                <a:latin typeface="Kristen ITC" pitchFamily="66" charset="0"/>
              </a:rPr>
              <a:t>In Ilha Grande one of the top rated things to do is go to the Lopes Mendes Beach. It is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an ocean beach about  3 kilometers long, with white sand that is very fine and solid.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Though the ocean is choppy, the clearness of the water is moving, as is its variety of shades.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In the past, many people lived in this wonderful place. Today it is an isolated beach with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little drinking water and plentiful shade provided by almond trees. It is the most sought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after for practicing surfing in the whole Ilha Grande. It is said to be the perfect place to </a:t>
            </a:r>
          </a:p>
          <a:p>
            <a:pPr eaLnBrk="1" hangingPunct="1">
              <a:buNone/>
            </a:pPr>
            <a:r>
              <a:rPr lang="en-US" sz="1400" dirty="0" smtClean="0">
                <a:latin typeface="Kristen ITC" pitchFamily="66" charset="0"/>
              </a:rPr>
              <a:t>just relax. </a:t>
            </a:r>
          </a:p>
          <a:p>
            <a:pPr eaLnBrk="1" hangingPunct="1">
              <a:buNone/>
            </a:pPr>
            <a:endParaRPr lang="en-US" sz="1400" dirty="0" smtClean="0"/>
          </a:p>
          <a:p>
            <a:pPr eaLnBrk="1" hangingPunct="1"/>
            <a:endParaRPr lang="en-US" sz="1400" dirty="0" smtClean="0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7. Ilha Grande</a:t>
            </a:r>
          </a:p>
        </p:txBody>
      </p:sp>
      <p:pic>
        <p:nvPicPr>
          <p:cNvPr id="4" name="Picture 3" descr="lopes_mende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5257800"/>
            <a:ext cx="19304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The Iguaçu Falls/</a:t>
            </a:r>
            <a:r>
              <a:rPr lang="en-US" sz="1600" dirty="0" smtClean="0">
                <a:latin typeface="Kristen ITC" pitchFamily="66" charset="0"/>
              </a:rPr>
              <a:t>Iguazu</a:t>
            </a:r>
            <a:r>
              <a:rPr lang="en-US" sz="1600" dirty="0" smtClean="0">
                <a:latin typeface="Kristen ITC" pitchFamily="66" charset="0"/>
              </a:rPr>
              <a:t> Falls is an obvious stop for most tourists going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to Brazil and Argentina. In spite of its popularity and overfilling through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specific times of the year, the beauty of the falls is so </a:t>
            </a:r>
            <a:r>
              <a:rPr lang="en-US" sz="1600" dirty="0" smtClean="0">
                <a:latin typeface="Kristen ITC" pitchFamily="66" charset="0"/>
              </a:rPr>
              <a:t>breath taking </a:t>
            </a:r>
            <a:r>
              <a:rPr lang="en-US" sz="1600" dirty="0" smtClean="0">
                <a:latin typeface="Kristen ITC" pitchFamily="66" charset="0"/>
              </a:rPr>
              <a:t>that you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don’t need </a:t>
            </a:r>
            <a:r>
              <a:rPr lang="en-US" sz="1600" dirty="0" smtClean="0">
                <a:latin typeface="Kristen ITC" pitchFamily="66" charset="0"/>
              </a:rPr>
              <a:t>to make a big effort to forget the crowds and enjoy the place. </a:t>
            </a:r>
          </a:p>
          <a:p>
            <a:pPr eaLnBrk="1" hangingPunct="1">
              <a:buNone/>
            </a:pPr>
            <a:endParaRPr lang="en-US" sz="1600" dirty="0" smtClean="0">
              <a:latin typeface="Kristen ITC" pitchFamily="66" charset="0"/>
            </a:endParaRPr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6. Iguaçu Falls</a:t>
            </a:r>
          </a:p>
        </p:txBody>
      </p:sp>
      <p:pic>
        <p:nvPicPr>
          <p:cNvPr id="4" name="Picture 3" descr="braz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0"/>
            <a:ext cx="2438400" cy="1634652"/>
          </a:xfrm>
          <a:prstGeom prst="rect">
            <a:avLst/>
          </a:prstGeom>
        </p:spPr>
      </p:pic>
      <p:pic>
        <p:nvPicPr>
          <p:cNvPr id="5" name="Picture 4" descr="Iguassu_Falls_Brazil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648200"/>
            <a:ext cx="2819400" cy="1963962"/>
          </a:xfrm>
          <a:prstGeom prst="rect">
            <a:avLst/>
          </a:prstGeom>
        </p:spPr>
      </p:pic>
      <p:pic>
        <p:nvPicPr>
          <p:cNvPr id="6" name="Picture 5" descr="iguazu-falls-braz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895600"/>
            <a:ext cx="26670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Alter do Chão</a:t>
            </a:r>
            <a:r>
              <a:rPr lang="en-US" sz="1600" dirty="0" smtClean="0">
                <a:latin typeface="Kristen ITC" pitchFamily="66" charset="0"/>
              </a:rPr>
              <a:t> </a:t>
            </a:r>
            <a:r>
              <a:rPr lang="en-US" sz="1600" dirty="0" smtClean="0">
                <a:latin typeface="Kristen ITC" pitchFamily="66" charset="0"/>
              </a:rPr>
              <a:t>is located at the </a:t>
            </a:r>
            <a:r>
              <a:rPr lang="en-US" sz="1600" dirty="0" smtClean="0">
                <a:latin typeface="Kristen ITC" pitchFamily="66" charset="0"/>
              </a:rPr>
              <a:t>beginning </a:t>
            </a:r>
            <a:r>
              <a:rPr lang="en-US" sz="1600" dirty="0" smtClean="0">
                <a:latin typeface="Kristen ITC" pitchFamily="66" charset="0"/>
              </a:rPr>
              <a:t>of a lake formed on the right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bank </a:t>
            </a:r>
            <a:r>
              <a:rPr lang="en-US" sz="1600" dirty="0" smtClean="0">
                <a:latin typeface="Kristen ITC" pitchFamily="66" charset="0"/>
              </a:rPr>
              <a:t>of the Tapajós river – one of the biggest tributaries of the Amazon and </a:t>
            </a:r>
            <a:r>
              <a:rPr lang="en-US" sz="1600" dirty="0" smtClean="0">
                <a:latin typeface="Kristen ITC" pitchFamily="66" charset="0"/>
              </a:rPr>
              <a:t>it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i</a:t>
            </a:r>
            <a:r>
              <a:rPr lang="en-US" sz="1600" dirty="0" smtClean="0">
                <a:latin typeface="Kristen ITC" pitchFamily="66" charset="0"/>
              </a:rPr>
              <a:t>s known </a:t>
            </a:r>
            <a:r>
              <a:rPr lang="en-US" sz="1600" dirty="0" smtClean="0">
                <a:latin typeface="Kristen ITC" pitchFamily="66" charset="0"/>
              </a:rPr>
              <a:t>for its dark-blue waters. When the </a:t>
            </a:r>
            <a:r>
              <a:rPr lang="en-US" sz="1600" dirty="0" smtClean="0">
                <a:latin typeface="Kristen ITC" pitchFamily="66" charset="0"/>
              </a:rPr>
              <a:t>height </a:t>
            </a:r>
            <a:r>
              <a:rPr lang="en-US" sz="1600" dirty="0" smtClean="0">
                <a:latin typeface="Kristen ITC" pitchFamily="66" charset="0"/>
              </a:rPr>
              <a:t>of the Amazon river is low,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from July </a:t>
            </a:r>
            <a:r>
              <a:rPr lang="en-US" sz="1600" dirty="0" smtClean="0">
                <a:latin typeface="Kristen ITC" pitchFamily="66" charset="0"/>
              </a:rPr>
              <a:t>to January, a </a:t>
            </a:r>
            <a:r>
              <a:rPr lang="en-US" sz="1600" dirty="0" smtClean="0">
                <a:latin typeface="Kristen ITC" pitchFamily="66" charset="0"/>
              </a:rPr>
              <a:t>coast </a:t>
            </a:r>
            <a:r>
              <a:rPr lang="en-US" sz="1600" dirty="0" smtClean="0">
                <a:latin typeface="Kristen ITC" pitchFamily="66" charset="0"/>
              </a:rPr>
              <a:t>of fine and clear sands appears at the </a:t>
            </a:r>
            <a:r>
              <a:rPr lang="en-US" sz="1600" dirty="0" smtClean="0">
                <a:latin typeface="Kristen ITC" pitchFamily="66" charset="0"/>
              </a:rPr>
              <a:t>beginning </a:t>
            </a:r>
            <a:r>
              <a:rPr lang="en-US" sz="1600" dirty="0" smtClean="0">
                <a:latin typeface="Kristen ITC" pitchFamily="66" charset="0"/>
              </a:rPr>
              <a:t>of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the lake</a:t>
            </a:r>
            <a:r>
              <a:rPr lang="en-US" sz="1600" dirty="0" smtClean="0">
                <a:latin typeface="Kristen ITC" pitchFamily="66" charset="0"/>
              </a:rPr>
              <a:t>, the </a:t>
            </a:r>
            <a:r>
              <a:rPr lang="en-US" sz="1600" dirty="0" smtClean="0">
                <a:latin typeface="Kristen ITC" pitchFamily="66" charset="0"/>
              </a:rPr>
              <a:t>Praia </a:t>
            </a:r>
            <a:r>
              <a:rPr lang="en-US" sz="1600" dirty="0" smtClean="0">
                <a:latin typeface="Kristen ITC" pitchFamily="66" charset="0"/>
              </a:rPr>
              <a:t>do Amor.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Alter </a:t>
            </a:r>
            <a:r>
              <a:rPr lang="en-US" sz="1600" dirty="0" smtClean="0">
                <a:latin typeface="Kristen ITC" pitchFamily="66" charset="0"/>
              </a:rPr>
              <a:t>do Chão is known as the Caribbean </a:t>
            </a:r>
            <a:r>
              <a:rPr lang="en-US" sz="1600" dirty="0" smtClean="0">
                <a:latin typeface="Kristen ITC" pitchFamily="66" charset="0"/>
              </a:rPr>
              <a:t>Amazon for its mixture </a:t>
            </a:r>
            <a:r>
              <a:rPr lang="en-US" sz="1600" dirty="0" smtClean="0">
                <a:latin typeface="Kristen ITC" pitchFamily="66" charset="0"/>
              </a:rPr>
              <a:t>of clear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waters </a:t>
            </a:r>
            <a:r>
              <a:rPr lang="en-US" sz="1600" dirty="0" smtClean="0">
                <a:latin typeface="Kristen ITC" pitchFamily="66" charset="0"/>
              </a:rPr>
              <a:t>and sand.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5. Alter do Chão and the river </a:t>
            </a:r>
            <a:r>
              <a:rPr lang="en-US" dirty="0" smtClean="0">
                <a:latin typeface="Kristen ITC" pitchFamily="66" charset="0"/>
              </a:rPr>
              <a:t>Tapajós</a:t>
            </a:r>
            <a:endParaRPr lang="en-US" dirty="0" smtClean="0">
              <a:latin typeface="Kristen ITC" pitchFamily="66" charset="0"/>
            </a:endParaRPr>
          </a:p>
        </p:txBody>
      </p:sp>
      <p:pic>
        <p:nvPicPr>
          <p:cNvPr id="4" name="Picture 3" descr="3280788-Travel_Picture-Alter_do_Cha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343400"/>
            <a:ext cx="2438400" cy="1828800"/>
          </a:xfrm>
          <a:prstGeom prst="rect">
            <a:avLst/>
          </a:prstGeom>
        </p:spPr>
      </p:pic>
      <p:pic>
        <p:nvPicPr>
          <p:cNvPr id="5" name="Picture 4" descr="alterdochaobraz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4038600"/>
            <a:ext cx="263784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The Pantanal is the one of the world’s largest wetlands and one </a:t>
            </a:r>
            <a:r>
              <a:rPr lang="en-US" sz="1600" dirty="0" smtClean="0">
                <a:latin typeface="Kristen ITC" pitchFamily="66" charset="0"/>
              </a:rPr>
              <a:t>of the most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wonderful </a:t>
            </a:r>
            <a:r>
              <a:rPr lang="en-US" sz="1600" dirty="0" smtClean="0">
                <a:latin typeface="Kristen ITC" pitchFamily="66" charset="0"/>
              </a:rPr>
              <a:t>nature destinations in Brazil. It is also a </a:t>
            </a:r>
            <a:r>
              <a:rPr lang="en-US" sz="1600" dirty="0" smtClean="0">
                <a:latin typeface="Kristen ITC" pitchFamily="66" charset="0"/>
              </a:rPr>
              <a:t>difficult </a:t>
            </a:r>
            <a:r>
              <a:rPr lang="en-US" sz="1600" dirty="0" smtClean="0">
                <a:latin typeface="Kristen ITC" pitchFamily="66" charset="0"/>
              </a:rPr>
              <a:t>destination for the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independent traveler </a:t>
            </a:r>
            <a:r>
              <a:rPr lang="en-US" sz="1600" dirty="0" smtClean="0">
                <a:latin typeface="Kristen ITC" pitchFamily="66" charset="0"/>
              </a:rPr>
              <a:t>due to its large </a:t>
            </a:r>
            <a:r>
              <a:rPr lang="en-US" sz="1600" dirty="0" smtClean="0">
                <a:latin typeface="Kristen ITC" pitchFamily="66" charset="0"/>
              </a:rPr>
              <a:t>addition, </a:t>
            </a:r>
            <a:r>
              <a:rPr lang="en-US" sz="1600" dirty="0" smtClean="0">
                <a:latin typeface="Kristen ITC" pitchFamily="66" charset="0"/>
              </a:rPr>
              <a:t>the lack of </a:t>
            </a:r>
            <a:r>
              <a:rPr lang="en-US" sz="1600" dirty="0" smtClean="0">
                <a:latin typeface="Kristen ITC" pitchFamily="66" charset="0"/>
              </a:rPr>
              <a:t>dependable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information </a:t>
            </a:r>
            <a:r>
              <a:rPr lang="en-US" sz="1600" dirty="0" smtClean="0">
                <a:latin typeface="Kristen ITC" pitchFamily="66" charset="0"/>
              </a:rPr>
              <a:t>and the </a:t>
            </a:r>
            <a:r>
              <a:rPr lang="en-US" sz="1600" dirty="0" smtClean="0">
                <a:latin typeface="Kristen ITC" pitchFamily="66" charset="0"/>
              </a:rPr>
              <a:t>attendance </a:t>
            </a:r>
            <a:r>
              <a:rPr lang="en-US" sz="1600" dirty="0" smtClean="0">
                <a:latin typeface="Kristen ITC" pitchFamily="66" charset="0"/>
              </a:rPr>
              <a:t>in the </a:t>
            </a:r>
            <a:r>
              <a:rPr lang="en-US" sz="1600" dirty="0" smtClean="0">
                <a:latin typeface="Kristen ITC" pitchFamily="66" charset="0"/>
              </a:rPr>
              <a:t>area </a:t>
            </a:r>
            <a:r>
              <a:rPr lang="en-US" sz="1600" dirty="0" smtClean="0">
                <a:latin typeface="Kristen ITC" pitchFamily="66" charset="0"/>
              </a:rPr>
              <a:t>of a handful of </a:t>
            </a:r>
            <a:r>
              <a:rPr lang="en-US" sz="1600" dirty="0" smtClean="0">
                <a:latin typeface="Kristen ITC" pitchFamily="66" charset="0"/>
              </a:rPr>
              <a:t>dishonest </a:t>
            </a:r>
            <a:r>
              <a:rPr lang="en-US" sz="1600" dirty="0" smtClean="0">
                <a:latin typeface="Kristen ITC" pitchFamily="66" charset="0"/>
              </a:rPr>
              <a:t>agencies.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That is how people </a:t>
            </a:r>
            <a:r>
              <a:rPr lang="en-US" sz="1600" dirty="0" smtClean="0">
                <a:latin typeface="Kristen ITC" pitchFamily="66" charset="0"/>
              </a:rPr>
              <a:t>attempt at deciphering the Pantanal.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Because a </a:t>
            </a:r>
            <a:r>
              <a:rPr lang="en-US" sz="1600" dirty="0" smtClean="0">
                <a:latin typeface="Kristen ITC" pitchFamily="66" charset="0"/>
              </a:rPr>
              <a:t>large </a:t>
            </a:r>
            <a:r>
              <a:rPr lang="en-US" sz="1600" dirty="0" smtClean="0">
                <a:latin typeface="Kristen ITC" pitchFamily="66" charset="0"/>
              </a:rPr>
              <a:t>part of the Pantanal is under water for half of the year, the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amount </a:t>
            </a:r>
            <a:r>
              <a:rPr lang="en-US" sz="1600" dirty="0" smtClean="0">
                <a:latin typeface="Kristen ITC" pitchFamily="66" charset="0"/>
              </a:rPr>
              <a:t>of human activity in the </a:t>
            </a:r>
            <a:r>
              <a:rPr lang="en-US" sz="1600" dirty="0" smtClean="0">
                <a:latin typeface="Kristen ITC" pitchFamily="66" charset="0"/>
              </a:rPr>
              <a:t>area </a:t>
            </a:r>
            <a:r>
              <a:rPr lang="en-US" sz="1600" dirty="0" smtClean="0">
                <a:latin typeface="Kristen ITC" pitchFamily="66" charset="0"/>
              </a:rPr>
              <a:t>is </a:t>
            </a:r>
            <a:r>
              <a:rPr lang="en-US" sz="1600" dirty="0" smtClean="0">
                <a:latin typeface="Kristen ITC" pitchFamily="66" charset="0"/>
              </a:rPr>
              <a:t>very much </a:t>
            </a:r>
            <a:r>
              <a:rPr lang="en-US" sz="1600" dirty="0" smtClean="0">
                <a:latin typeface="Kristen ITC" pitchFamily="66" charset="0"/>
              </a:rPr>
              <a:t>reduced. There are no large </a:t>
            </a: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cities </a:t>
            </a:r>
            <a:r>
              <a:rPr lang="en-US" sz="1600" dirty="0" smtClean="0">
                <a:latin typeface="Kristen ITC" pitchFamily="66" charset="0"/>
              </a:rPr>
              <a:t>in the </a:t>
            </a:r>
            <a:r>
              <a:rPr lang="en-US" sz="1600" dirty="0" smtClean="0">
                <a:latin typeface="Kristen ITC" pitchFamily="66" charset="0"/>
              </a:rPr>
              <a:t>Pantanal.</a:t>
            </a:r>
          </a:p>
          <a:p>
            <a:pPr eaLnBrk="1" hangingPunct="1">
              <a:buNone/>
            </a:pPr>
            <a:endParaRPr lang="en-US" sz="1600" dirty="0" smtClean="0">
              <a:latin typeface="Kristen ITC" pitchFamily="66" charset="0"/>
            </a:endParaRPr>
          </a:p>
          <a:p>
            <a:pPr eaLnBrk="1" hangingPunct="1">
              <a:buNone/>
            </a:pPr>
            <a:endParaRPr lang="en-US" sz="1600" dirty="0" smtClean="0">
              <a:latin typeface="Kristen ITC" pitchFamily="66" charset="0"/>
            </a:endParaRPr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4. The Pantanal</a:t>
            </a:r>
            <a:r>
              <a:rPr lang="en-US" dirty="0" smtClean="0"/>
              <a:t>  </a:t>
            </a:r>
          </a:p>
        </p:txBody>
      </p:sp>
      <p:pic>
        <p:nvPicPr>
          <p:cNvPr id="4" name="Picture 3" descr="CanYouNo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267200"/>
            <a:ext cx="2863850" cy="2146659"/>
          </a:xfrm>
          <a:prstGeom prst="rect">
            <a:avLst/>
          </a:prstGeom>
        </p:spPr>
      </p:pic>
      <p:pic>
        <p:nvPicPr>
          <p:cNvPr id="5" name="Picture 4" descr="panta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4191000"/>
            <a:ext cx="2819400" cy="2255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600" dirty="0" smtClean="0">
                <a:latin typeface="Kristen ITC" pitchFamily="66" charset="0"/>
              </a:rPr>
              <a:t>Lençóis </a:t>
            </a:r>
            <a:r>
              <a:rPr lang="en-US" sz="1600" dirty="0" smtClean="0">
                <a:latin typeface="Kristen ITC" pitchFamily="66" charset="0"/>
              </a:rPr>
              <a:t>Maranhenses </a:t>
            </a:r>
            <a:r>
              <a:rPr lang="en-US" sz="1600" dirty="0" smtClean="0">
                <a:latin typeface="Kristen ITC" pitchFamily="66" charset="0"/>
              </a:rPr>
              <a:t>is a desert that is filled with </a:t>
            </a:r>
            <a:r>
              <a:rPr lang="en-US" sz="1600" dirty="0" smtClean="0">
                <a:latin typeface="Kristen ITC" pitchFamily="66" charset="0"/>
              </a:rPr>
              <a:t>lagoons and a national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park. 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Lençóis Maranhenses, is in most people’s opinions, one of the most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wonderful places in Brazil. 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The beauty of the area, and the fact that mass tourism has yet to reach it, is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why is leaves such an impact on those that visit it. </a:t>
            </a:r>
          </a:p>
          <a:p>
            <a:pPr eaLnBrk="1" hangingPunct="1"/>
            <a:r>
              <a:rPr lang="en-US" sz="1600" dirty="0" smtClean="0">
                <a:latin typeface="Kristen ITC" pitchFamily="66" charset="0"/>
              </a:rPr>
              <a:t>What people like most is that it is a wonderful and unique landscape and the </a:t>
            </a:r>
          </a:p>
          <a:p>
            <a:pPr eaLnBrk="1" hangingPunct="1">
              <a:buNone/>
            </a:pPr>
            <a:r>
              <a:rPr lang="en-US" sz="1600" dirty="0" smtClean="0">
                <a:latin typeface="Kristen ITC" pitchFamily="66" charset="0"/>
              </a:rPr>
              <a:t>feeling that it is a remote place that has yet to be altered by people.</a:t>
            </a:r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Kristen ITC" pitchFamily="66" charset="0"/>
              </a:rPr>
              <a:t>3. Lençóis </a:t>
            </a:r>
            <a:r>
              <a:rPr lang="en-US" dirty="0" smtClean="0">
                <a:latin typeface="Kristen ITC" pitchFamily="66" charset="0"/>
              </a:rPr>
              <a:t>Maranhenses</a:t>
            </a:r>
            <a:endParaRPr lang="en-US" dirty="0" smtClean="0">
              <a:latin typeface="Kristen ITC" pitchFamily="66" charset="0"/>
            </a:endParaRPr>
          </a:p>
        </p:txBody>
      </p:sp>
      <p:pic>
        <p:nvPicPr>
          <p:cNvPr id="4" name="Picture 3" descr="1261140621eE42xDk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114800"/>
            <a:ext cx="2590800" cy="2146933"/>
          </a:xfrm>
          <a:prstGeom prst="rect">
            <a:avLst/>
          </a:prstGeom>
        </p:spPr>
      </p:pic>
      <p:pic>
        <p:nvPicPr>
          <p:cNvPr id="5" name="Picture 4" descr="lencois-maranhenses-national-p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267200"/>
            <a:ext cx="3019368" cy="1996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320</TotalTime>
  <Words>1321</Words>
  <Application>Microsoft Office PowerPoint</Application>
  <PresentationFormat>On-screen Show (4:3)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Ten Must-See Places/Cities in Brazil</vt:lpstr>
      <vt:lpstr>10.  Curitiba </vt:lpstr>
      <vt:lpstr>9. Boipeba </vt:lpstr>
      <vt:lpstr>8. Brasilia </vt:lpstr>
      <vt:lpstr>7. Ilha Grande</vt:lpstr>
      <vt:lpstr>6. Iguaçu Falls</vt:lpstr>
      <vt:lpstr>5. Alter do Chão and the river Tapajós</vt:lpstr>
      <vt:lpstr>4. The Pantanal  </vt:lpstr>
      <vt:lpstr>3. Lençóis Maranhenses</vt:lpstr>
      <vt:lpstr>2. Paraty</vt:lpstr>
      <vt:lpstr>1. Fernando de Noronha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 Must-See Places in Brazil</dc:title>
  <dc:creator>957238</dc:creator>
  <cp:lastModifiedBy>Todd</cp:lastModifiedBy>
  <cp:revision>33</cp:revision>
  <dcterms:created xsi:type="dcterms:W3CDTF">2011-02-14T17:58:15Z</dcterms:created>
  <dcterms:modified xsi:type="dcterms:W3CDTF">2011-03-27T21:17:20Z</dcterms:modified>
</cp:coreProperties>
</file>