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5" autoAdjust="0"/>
    <p:restoredTop sz="94660"/>
  </p:normalViewPr>
  <p:slideViewPr>
    <p:cSldViewPr>
      <p:cViewPr varScale="1">
        <p:scale>
          <a:sx n="77" d="100"/>
          <a:sy n="77" d="100"/>
        </p:scale>
        <p:origin x="-10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2ECB4A-3A51-490A-BB82-07B0B1782AC7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19049F-FD13-4103-84B8-F98567538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BE867-F7E1-4148-B900-33EAC47437BF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FF3F7-56E5-459A-8CED-ECE887281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E52C-2765-47A5-B1A3-9771839B64DA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2CC5-87F2-4987-9ADE-1308804D4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DC5D-E8E8-4A7A-AD4D-D9A97F509914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718BD-8900-4915-BFE9-12EE1767E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CF2DDF-2891-4389-9B19-3C3E7594E60D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9E7E5D-8D52-4DF1-A10F-E972008E3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8E790-DBC6-4866-ADDE-0B35D5791525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A5ADF-EBD8-4022-B32E-75F7B4567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2A0365-6FEC-4B85-A471-7B33736AEA8C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098133-D801-48D5-A9BC-897170703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4482-2306-457E-9DD2-0FD11223FC85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A4FC-819B-431D-B4FC-E5F594B44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5BDBAE-F22F-4ACD-879A-2C03ED921762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E2BA5A-E44B-4DA9-A7CE-5E41A6EFF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5B2A60-476C-4337-8B3B-DD38C73C234B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0BC85F-CA3D-424D-A5E8-F4D4D9CD6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C66EFE-00E0-4006-B286-854FA9194695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C8CA5C-09DC-4D59-A99E-2E9E98A67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8D6F3BA-918B-4DA6-9778-582B42186049}" type="datetimeFigureOut">
              <a:rPr lang="en-US"/>
              <a:pPr>
                <a:defRPr/>
              </a:pPr>
              <a:t>3/21/2011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B4D4AC7B-6D3B-4533-B1B6-34DE11B76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11" r:id="rId7"/>
    <p:sldLayoutId id="2147483712" r:id="rId8"/>
    <p:sldLayoutId id="2147483713" r:id="rId9"/>
    <p:sldLayoutId id="2147483704" r:id="rId10"/>
    <p:sldLayoutId id="21474837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California_Clipper_500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Panning_on_the_Mokelumn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The_Attack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fmuseum.org/hist6/chinhate.html" TargetMode="External"/><Relationship Id="rId3" Type="http://schemas.openxmlformats.org/officeDocument/2006/relationships/hyperlink" Target="http://en.wikipedia.org/wiki/California_Gold_Rush" TargetMode="External"/><Relationship Id="rId7" Type="http://schemas.openxmlformats.org/officeDocument/2006/relationships/hyperlink" Target="http://www.historichwy49.com/goldrush.html" TargetMode="External"/><Relationship Id="rId2" Type="http://schemas.openxmlformats.org/officeDocument/2006/relationships/hyperlink" Target="http://dictionary.reference.com/browse/gold+rus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answers.com/Q/What_effect_did_the_1849_california_gold_rush_have_on_initiating_the_Civil_War" TargetMode="External"/><Relationship Id="rId5" Type="http://schemas.openxmlformats.org/officeDocument/2006/relationships/hyperlink" Target="http://nativeamericanencyclopedia.com/california-gold-rush/" TargetMode="External"/><Relationship Id="rId4" Type="http://schemas.openxmlformats.org/officeDocument/2006/relationships/hyperlink" Target="http://www.kidport.com/reflib/usahistory/calgoldrush/calgoldrush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The 49’ Gold Rush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 Sara Peterson</a:t>
            </a:r>
            <a:endParaRPr lang="en-US" dirty="0"/>
          </a:p>
        </p:txBody>
      </p:sp>
      <p:pic>
        <p:nvPicPr>
          <p:cNvPr id="13317" name="Picture 5" descr="330px-California_Clipper_5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727450"/>
            <a:ext cx="3829050" cy="2378075"/>
          </a:xfrm>
          <a:prstGeom prst="rect">
            <a:avLst/>
          </a:prstGeom>
          <a:noFill/>
        </p:spPr>
      </p:pic>
      <p:pic>
        <p:nvPicPr>
          <p:cNvPr id="13319" name="Picture 7" descr="Stage to Californ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3352800"/>
            <a:ext cx="2214563" cy="2847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What is it?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gold rush</a:t>
            </a:r>
            <a:r>
              <a:rPr lang="en-US" smtClean="0"/>
              <a:t>  </a:t>
            </a:r>
          </a:p>
          <a:p>
            <a:r>
              <a:rPr lang="en-US" smtClean="0"/>
              <a:t>–noun a large-scale and hasty movement of people to a region where gold has been discovered, as to California in 1849. </a:t>
            </a:r>
          </a:p>
          <a:p>
            <a:endParaRPr lang="en-US" smtClean="0"/>
          </a:p>
        </p:txBody>
      </p:sp>
      <p:sp>
        <p:nvSpPr>
          <p:cNvPr id="14341" name="AutoShape 5" descr="9k="/>
          <p:cNvSpPr>
            <a:spLocks noChangeAspect="1" noChangeArrowheads="1"/>
          </p:cNvSpPr>
          <p:nvPr/>
        </p:nvSpPr>
        <p:spPr bwMode="auto">
          <a:xfrm>
            <a:off x="79375" y="46038"/>
            <a:ext cx="2047875" cy="22288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4342" name="Picture 6" descr="go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114800"/>
            <a:ext cx="2047875" cy="2228850"/>
          </a:xfrm>
          <a:prstGeom prst="rect">
            <a:avLst/>
          </a:prstGeom>
          <a:noFill/>
        </p:spPr>
      </p:pic>
      <p:pic>
        <p:nvPicPr>
          <p:cNvPr id="14343" name="Picture 7" descr="gold ru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886200"/>
            <a:ext cx="1876425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When was it?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California gold rush began on January 24, 1848 when James Marshall found some gold in Coloma, California.</a:t>
            </a:r>
          </a:p>
          <a:p>
            <a:r>
              <a:rPr lang="en-US" smtClean="0"/>
              <a:t>The Gold Rush ended in 1859, when silver was discovered in Nevada.</a:t>
            </a:r>
          </a:p>
        </p:txBody>
      </p:sp>
      <p:sp>
        <p:nvSpPr>
          <p:cNvPr id="15367" name="AutoShape 7" descr="9k="/>
          <p:cNvSpPr>
            <a:spLocks noChangeAspect="1" noChangeArrowheads="1"/>
          </p:cNvSpPr>
          <p:nvPr/>
        </p:nvSpPr>
        <p:spPr bwMode="auto">
          <a:xfrm>
            <a:off x="79375" y="46038"/>
            <a:ext cx="2447925" cy="18669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5369" name="AutoShape 9" descr="9k="/>
          <p:cNvSpPr>
            <a:spLocks noChangeAspect="1" noChangeArrowheads="1"/>
          </p:cNvSpPr>
          <p:nvPr/>
        </p:nvSpPr>
        <p:spPr bwMode="auto">
          <a:xfrm>
            <a:off x="3348038" y="2495550"/>
            <a:ext cx="2447925" cy="18669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5371" name="AutoShape 11" descr="9k="/>
          <p:cNvSpPr>
            <a:spLocks noChangeAspect="1" noChangeArrowheads="1"/>
          </p:cNvSpPr>
          <p:nvPr/>
        </p:nvSpPr>
        <p:spPr bwMode="auto">
          <a:xfrm>
            <a:off x="79375" y="46038"/>
            <a:ext cx="2447925" cy="18669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5372" name="Picture 12" descr="min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267200"/>
            <a:ext cx="2895600" cy="2208213"/>
          </a:xfrm>
          <a:prstGeom prst="rect">
            <a:avLst/>
          </a:prstGeom>
          <a:noFill/>
        </p:spPr>
      </p:pic>
      <p:sp>
        <p:nvSpPr>
          <p:cNvPr id="15374" name="AutoShape 14" descr="2Q=="/>
          <p:cNvSpPr>
            <a:spLocks noChangeAspect="1" noChangeArrowheads="1"/>
          </p:cNvSpPr>
          <p:nvPr/>
        </p:nvSpPr>
        <p:spPr bwMode="auto">
          <a:xfrm>
            <a:off x="79375" y="46038"/>
            <a:ext cx="2419350" cy="18859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5375" name="Picture 15" descr="c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4343400"/>
            <a:ext cx="2667000" cy="207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1849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When the Gold Rush started in 49’, about 300,000 people came to California.  </a:t>
            </a:r>
          </a:p>
          <a:p>
            <a:r>
              <a:rPr lang="en-US" smtClean="0"/>
              <a:t>Of the 300,000, about half of them came by sea.  Many came from China and South America.</a:t>
            </a:r>
          </a:p>
          <a:p>
            <a:r>
              <a:rPr lang="en-US" smtClean="0"/>
              <a:t>The other half trekked across the U.S. to California</a:t>
            </a:r>
          </a:p>
        </p:txBody>
      </p:sp>
      <p:pic>
        <p:nvPicPr>
          <p:cNvPr id="16389" name="Picture 5" descr="220px-Panning_on_the_Mokelumn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4724400"/>
            <a:ext cx="1676400" cy="193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Indians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About 100,000 Californian Indians were killed between 1848 and 1868.</a:t>
            </a:r>
          </a:p>
          <a:p>
            <a:r>
              <a:rPr lang="en-US" smtClean="0"/>
              <a:t>Natives were attacked and pushed off their land by gold prospectors.</a:t>
            </a:r>
          </a:p>
          <a:p>
            <a:r>
              <a:rPr lang="en-US" smtClean="0"/>
              <a:t>Some people even hunted the Indians for sport.  </a:t>
            </a:r>
          </a:p>
          <a:p>
            <a:r>
              <a:rPr lang="en-US" smtClean="0"/>
              <a:t>Others forced them to work for them as slaves.</a:t>
            </a:r>
          </a:p>
        </p:txBody>
      </p:sp>
      <p:pic>
        <p:nvPicPr>
          <p:cNvPr id="17413" name="Picture 5" descr="The_Attack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5257800"/>
            <a:ext cx="1828800" cy="136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Women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smtClean="0"/>
              <a:t>Women played a major role in the Gold Rush.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At first there were few women, most were either a captain’s wife and other high-society women.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Because there were so few women, men would pay high prices to see one.  Because of this, many people started whore-houses. 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Many women chose to become prostitutes and become rich.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Others dressed as men because it was the only way to escape the life of a prostitute.</a:t>
            </a:r>
          </a:p>
        </p:txBody>
      </p:sp>
      <p:pic>
        <p:nvPicPr>
          <p:cNvPr id="18437" name="Picture 5" descr="ANd9GcSAK80AIlEeZUe2ppJMVadpRoQO-xg0fpDj0QcUMgUbzcLkW1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4876800"/>
            <a:ext cx="1123950" cy="1743075"/>
          </a:xfrm>
          <a:prstGeom prst="rect">
            <a:avLst/>
          </a:prstGeom>
          <a:noFill/>
        </p:spPr>
      </p:pic>
      <p:sp>
        <p:nvSpPr>
          <p:cNvPr id="18444" name="AutoShape 12" descr="9k="/>
          <p:cNvSpPr>
            <a:spLocks noChangeAspect="1" noChangeArrowheads="1"/>
          </p:cNvSpPr>
          <p:nvPr/>
        </p:nvSpPr>
        <p:spPr bwMode="auto">
          <a:xfrm>
            <a:off x="79375" y="46038"/>
            <a:ext cx="771525" cy="17049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48" name="AutoShape 16" descr="9k="/>
          <p:cNvSpPr>
            <a:spLocks noChangeAspect="1" noChangeArrowheads="1"/>
          </p:cNvSpPr>
          <p:nvPr/>
        </p:nvSpPr>
        <p:spPr bwMode="auto">
          <a:xfrm>
            <a:off x="4186238" y="2576513"/>
            <a:ext cx="771525" cy="17049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50" name="AutoShape 18" descr="9k="/>
          <p:cNvSpPr>
            <a:spLocks noChangeAspect="1" noChangeArrowheads="1"/>
          </p:cNvSpPr>
          <p:nvPr/>
        </p:nvSpPr>
        <p:spPr bwMode="auto">
          <a:xfrm>
            <a:off x="79375" y="46038"/>
            <a:ext cx="771525" cy="17049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52" name="AutoShape 20" descr="9k="/>
          <p:cNvSpPr>
            <a:spLocks noChangeAspect="1" noChangeArrowheads="1"/>
          </p:cNvSpPr>
          <p:nvPr/>
        </p:nvSpPr>
        <p:spPr bwMode="auto">
          <a:xfrm>
            <a:off x="4186238" y="2576513"/>
            <a:ext cx="771525" cy="17049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8453" name="Picture 21" descr="california wo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4876800"/>
            <a:ext cx="827088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Chinese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The Chinese first came over to California in 1849, seeking “Gum San.” (The name given to California by the Chinese.)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During the Gold Rush, the population of Chinese grew to 116,000.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 population grew so large, that there was even small Chinese towns.  Where everyone spoke either Chinese or Cantonese, and all the signs were in Chinese.</a:t>
            </a:r>
          </a:p>
        </p:txBody>
      </p:sp>
      <p:pic>
        <p:nvPicPr>
          <p:cNvPr id="27653" name="Picture 5" descr="ANd9GcQM5yw_HOYc6GNH4iLGpov3Zy2RMUDi_kZbVZwWaHqDnFjGd0qpn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5181600"/>
            <a:ext cx="1981200" cy="1512888"/>
          </a:xfrm>
          <a:prstGeom prst="rect">
            <a:avLst/>
          </a:prstGeom>
          <a:noFill/>
        </p:spPr>
      </p:pic>
      <p:sp>
        <p:nvSpPr>
          <p:cNvPr id="27655" name="AutoShape 7" descr="Z"/>
          <p:cNvSpPr>
            <a:spLocks noChangeAspect="1" noChangeArrowheads="1"/>
          </p:cNvSpPr>
          <p:nvPr/>
        </p:nvSpPr>
        <p:spPr bwMode="auto">
          <a:xfrm>
            <a:off x="3471863" y="2814638"/>
            <a:ext cx="2200275" cy="122872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7657" name="AutoShape 9" descr="Z"/>
          <p:cNvSpPr>
            <a:spLocks noChangeAspect="1" noChangeArrowheads="1"/>
          </p:cNvSpPr>
          <p:nvPr/>
        </p:nvSpPr>
        <p:spPr bwMode="auto">
          <a:xfrm>
            <a:off x="3471863" y="2814638"/>
            <a:ext cx="2200275" cy="122872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7659" name="AutoShape 11" descr="Z"/>
          <p:cNvSpPr>
            <a:spLocks noChangeAspect="1" noChangeArrowheads="1"/>
          </p:cNvSpPr>
          <p:nvPr/>
        </p:nvSpPr>
        <p:spPr bwMode="auto">
          <a:xfrm>
            <a:off x="79375" y="46038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27660" name="Picture 12" descr="ch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5029200"/>
            <a:ext cx="28575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900" smtClean="0">
                <a:effectLst/>
              </a:rPr>
              <a:t>What does this have to do with me now?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smtClean="0"/>
              <a:t>The California Gold Rush may be more important than most realize.  California wouldn’t be the same today if they hadn’t discovered gold there.</a:t>
            </a:r>
          </a:p>
          <a:p>
            <a:r>
              <a:rPr lang="en-US" sz="2000" smtClean="0"/>
              <a:t>The Gold Rush is such a big part of Californian history, that even today, the name of one of their NFL football teams is name the San Francisco 49’ers.</a:t>
            </a:r>
          </a:p>
          <a:p>
            <a:r>
              <a:rPr lang="en-US" sz="2000" smtClean="0"/>
              <a:t>Also, California’s diamond jubilee half dollar has the picture of a man panning for gold.</a:t>
            </a:r>
          </a:p>
          <a:p>
            <a:r>
              <a:rPr lang="en-US" sz="2000" smtClean="0"/>
              <a:t>Because California became a state due to increase in population, the controversy of whether it was to be a free state or a slave state was what sparked the civil war, changing U.S. history. </a:t>
            </a:r>
          </a:p>
        </p:txBody>
      </p:sp>
      <p:sp>
        <p:nvSpPr>
          <p:cNvPr id="28677" name="AutoShape 5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79" name="AutoShape 7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81" name="AutoShape 9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83" name="AutoShape 11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85" name="AutoShape 13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87" name="AutoShape 15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89" name="AutoShape 17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8691" name="AutoShape 19" descr="Z"/>
          <p:cNvSpPr>
            <a:spLocks noChangeAspect="1" noChangeArrowheads="1"/>
          </p:cNvSpPr>
          <p:nvPr/>
        </p:nvSpPr>
        <p:spPr bwMode="auto">
          <a:xfrm>
            <a:off x="3805238" y="2671763"/>
            <a:ext cx="1533525" cy="1514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28692" name="Picture 20" descr="california co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5181600"/>
            <a:ext cx="154305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Resources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>
                <a:hlinkClick r:id="rId2"/>
              </a:rPr>
              <a:t>http://dictionary.reference.com/browse/gold+rush</a:t>
            </a:r>
            <a:endParaRPr lang="en-US" sz="1800" smtClean="0"/>
          </a:p>
          <a:p>
            <a:r>
              <a:rPr lang="en-US" sz="1800" smtClean="0">
                <a:hlinkClick r:id="rId3"/>
              </a:rPr>
              <a:t>http://en.wikipedia.org/wiki/California_Gold_Rush</a:t>
            </a:r>
            <a:endParaRPr lang="en-US" sz="1800" smtClean="0"/>
          </a:p>
          <a:p>
            <a:r>
              <a:rPr lang="en-US" sz="1800" smtClean="0">
                <a:hlinkClick r:id="rId4"/>
              </a:rPr>
              <a:t>http://www.kidport.com/reflib/usahistory/calgoldrush/calgoldrush.htm</a:t>
            </a:r>
            <a:endParaRPr lang="en-US" sz="1800" smtClean="0"/>
          </a:p>
          <a:p>
            <a:r>
              <a:rPr lang="en-US" sz="1800" smtClean="0">
                <a:hlinkClick r:id="rId5"/>
              </a:rPr>
              <a:t>http://nativeamericanencyclopedia.com/california-gold-rush/</a:t>
            </a:r>
            <a:endParaRPr lang="en-US" sz="1800" smtClean="0"/>
          </a:p>
          <a:p>
            <a:r>
              <a:rPr lang="en-US" sz="1800" smtClean="0">
                <a:hlinkClick r:id="rId6"/>
              </a:rPr>
              <a:t>http://wiki.answers.com/Q/What_effect_did_the_1849_california_gold_rush_have_on_initiating_the_Civil_War</a:t>
            </a:r>
            <a:endParaRPr lang="en-US" sz="1800" smtClean="0"/>
          </a:p>
          <a:p>
            <a:r>
              <a:rPr lang="en-US" sz="1800" smtClean="0">
                <a:hlinkClick r:id="rId7"/>
              </a:rPr>
              <a:t>http://www.historichwy49.com/goldrush.html</a:t>
            </a:r>
            <a:endParaRPr lang="en-US" sz="1800" smtClean="0"/>
          </a:p>
          <a:p>
            <a:r>
              <a:rPr lang="en-US" sz="1800" smtClean="0">
                <a:hlinkClick r:id="rId8"/>
              </a:rPr>
              <a:t>http://www.sfmuseum.org/hist6/chinhate.html</a:t>
            </a:r>
            <a:endParaRPr lang="en-US" sz="1800" smtClean="0"/>
          </a:p>
          <a:p>
            <a:endParaRPr lang="en-US" sz="1800" smtClean="0"/>
          </a:p>
          <a:p>
            <a:endParaRPr lang="en-US" sz="1800" smtClean="0"/>
          </a:p>
          <a:p>
            <a:pPr>
              <a:buFont typeface="Wingdings 2" pitchFamily="18" charset="2"/>
              <a:buNone/>
            </a:pPr>
            <a:endParaRPr lang="en-US" sz="1800" smtClean="0"/>
          </a:p>
          <a:p>
            <a:pPr>
              <a:buFont typeface="Wingdings 2" pitchFamily="18" charset="2"/>
              <a:buNone/>
            </a:pPr>
            <a:endParaRPr lang="en-US" sz="1800" smtClean="0"/>
          </a:p>
          <a:p>
            <a:endParaRPr lang="en-US" sz="120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</TotalTime>
  <Words>401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Gill Sans MT</vt:lpstr>
      <vt:lpstr>Arial</vt:lpstr>
      <vt:lpstr>Wingdings 2</vt:lpstr>
      <vt:lpstr>Verdana</vt:lpstr>
      <vt:lpstr>Calibri</vt:lpstr>
      <vt:lpstr>Solstice</vt:lpstr>
      <vt:lpstr>Solstice</vt:lpstr>
      <vt:lpstr>Solstice</vt:lpstr>
      <vt:lpstr>Solstice</vt:lpstr>
      <vt:lpstr>Solstice</vt:lpstr>
      <vt:lpstr>Solstice</vt:lpstr>
      <vt:lpstr>Solstice</vt:lpstr>
      <vt:lpstr>The 49’ Gold Rush</vt:lpstr>
      <vt:lpstr>What is it?</vt:lpstr>
      <vt:lpstr>When was it?</vt:lpstr>
      <vt:lpstr>1849</vt:lpstr>
      <vt:lpstr>Indians</vt:lpstr>
      <vt:lpstr>Women</vt:lpstr>
      <vt:lpstr>Chinese</vt:lpstr>
      <vt:lpstr>What does this have to do with me now?</vt:lpstr>
      <vt:lpstr>Resources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49’ Gold Rush</dc:title>
  <dc:creator>961561</dc:creator>
  <cp:lastModifiedBy>Craig and Kim Peterson</cp:lastModifiedBy>
  <cp:revision>8</cp:revision>
  <dcterms:created xsi:type="dcterms:W3CDTF">2011-03-21T18:19:07Z</dcterms:created>
  <dcterms:modified xsi:type="dcterms:W3CDTF">2011-03-22T02:51:21Z</dcterms:modified>
</cp:coreProperties>
</file>