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2" r:id="rId6"/>
    <p:sldId id="261" r:id="rId7"/>
    <p:sldId id="258"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EA7EC96-04CD-4EF1-A26C-E61F9258F79D}" type="datetimeFigureOut">
              <a:rPr lang="en-US" smtClean="0"/>
              <a:pPr/>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A53BE1-3A84-4725-B7F3-2667A62018C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A7EC96-04CD-4EF1-A26C-E61F9258F79D}" type="datetimeFigureOut">
              <a:rPr lang="en-US" smtClean="0"/>
              <a:pPr/>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A53BE1-3A84-4725-B7F3-2667A62018C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A7EC96-04CD-4EF1-A26C-E61F9258F79D}" type="datetimeFigureOut">
              <a:rPr lang="en-US" smtClean="0"/>
              <a:pPr/>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A53BE1-3A84-4725-B7F3-2667A62018C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A7EC96-04CD-4EF1-A26C-E61F9258F79D}" type="datetimeFigureOut">
              <a:rPr lang="en-US" smtClean="0"/>
              <a:pPr/>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A53BE1-3A84-4725-B7F3-2667A62018C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A7EC96-04CD-4EF1-A26C-E61F9258F79D}" type="datetimeFigureOut">
              <a:rPr lang="en-US" smtClean="0"/>
              <a:pPr/>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A53BE1-3A84-4725-B7F3-2667A62018C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A7EC96-04CD-4EF1-A26C-E61F9258F79D}" type="datetimeFigureOut">
              <a:rPr lang="en-US" smtClean="0"/>
              <a:pPr/>
              <a:t>5/2/2011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A53BE1-3A84-4725-B7F3-2667A62018C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EA7EC96-04CD-4EF1-A26C-E61F9258F79D}" type="datetimeFigureOut">
              <a:rPr lang="en-US" smtClean="0"/>
              <a:pPr/>
              <a:t>5/2/2011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A53BE1-3A84-4725-B7F3-2667A62018C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A7EC96-04CD-4EF1-A26C-E61F9258F79D}" type="datetimeFigureOut">
              <a:rPr lang="en-US" smtClean="0"/>
              <a:pPr/>
              <a:t>5/2/2011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A53BE1-3A84-4725-B7F3-2667A62018C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A7EC96-04CD-4EF1-A26C-E61F9258F79D}" type="datetimeFigureOut">
              <a:rPr lang="en-US" smtClean="0"/>
              <a:pPr/>
              <a:t>5/2/2011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A53BE1-3A84-4725-B7F3-2667A62018C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A7EC96-04CD-4EF1-A26C-E61F9258F79D}" type="datetimeFigureOut">
              <a:rPr lang="en-US" smtClean="0"/>
              <a:pPr/>
              <a:t>5/2/2011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A53BE1-3A84-4725-B7F3-2667A62018C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A7EC96-04CD-4EF1-A26C-E61F9258F79D}" type="datetimeFigureOut">
              <a:rPr lang="en-US" smtClean="0"/>
              <a:pPr/>
              <a:t>5/2/2011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A53BE1-3A84-4725-B7F3-2667A62018C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27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A7EC96-04CD-4EF1-A26C-E61F9258F79D}" type="datetimeFigureOut">
              <a:rPr lang="en-US" smtClean="0"/>
              <a:pPr/>
              <a:t>5/2/2011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53BE1-3A84-4725-B7F3-2667A62018C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Century Gothic" pitchFamily="34" charset="0"/>
              </a:rPr>
              <a:t>Things to See in Asia</a:t>
            </a:r>
            <a:endParaRPr lang="en-US" dirty="0">
              <a:latin typeface="Century Gothic" pitchFamily="34" charset="0"/>
            </a:endParaRPr>
          </a:p>
        </p:txBody>
      </p:sp>
      <p:sp>
        <p:nvSpPr>
          <p:cNvPr id="3" name="Subtitle 2"/>
          <p:cNvSpPr>
            <a:spLocks noGrp="1"/>
          </p:cNvSpPr>
          <p:nvPr>
            <p:ph type="subTitle" idx="1"/>
          </p:nvPr>
        </p:nvSpPr>
        <p:spPr/>
        <p:txBody>
          <a:bodyPr/>
          <a:lstStyle/>
          <a:p>
            <a:r>
              <a:rPr lang="en-US" dirty="0" smtClean="0">
                <a:solidFill>
                  <a:schemeClr val="tx1"/>
                </a:solidFill>
                <a:latin typeface="Century Gothic" pitchFamily="34" charset="0"/>
              </a:rPr>
              <a:t>By: Abbie Bokinskie</a:t>
            </a:r>
            <a:endParaRPr lang="en-US" dirty="0">
              <a:solidFill>
                <a:schemeClr val="tx1"/>
              </a:solidFill>
              <a:latin typeface="Century Gothic"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the Book</a:t>
            </a:r>
            <a:endParaRPr lang="en-US" dirty="0"/>
          </a:p>
        </p:txBody>
      </p:sp>
      <p:sp>
        <p:nvSpPr>
          <p:cNvPr id="3" name="Content Placeholder 2"/>
          <p:cNvSpPr>
            <a:spLocks noGrp="1"/>
          </p:cNvSpPr>
          <p:nvPr>
            <p:ph idx="1"/>
          </p:nvPr>
        </p:nvSpPr>
        <p:spPr/>
        <p:txBody>
          <a:bodyPr>
            <a:normAutofit fontScale="25000" lnSpcReduction="20000"/>
          </a:bodyPr>
          <a:lstStyle/>
          <a:p>
            <a:r>
              <a:rPr lang="en-US" sz="11200" dirty="0" smtClean="0">
                <a:latin typeface="Century Gothic" pitchFamily="34" charset="0"/>
              </a:rPr>
              <a:t>I read the book the </a:t>
            </a:r>
            <a:r>
              <a:rPr lang="en-US" sz="11200" i="1" dirty="0" smtClean="0">
                <a:latin typeface="Century Gothic" pitchFamily="34" charset="0"/>
              </a:rPr>
              <a:t>Breadwinner</a:t>
            </a:r>
            <a:r>
              <a:rPr lang="en-US" sz="11200" dirty="0" smtClean="0">
                <a:latin typeface="Century Gothic" pitchFamily="34" charset="0"/>
              </a:rPr>
              <a:t>. This book is about a little Afghan girl named </a:t>
            </a:r>
            <a:r>
              <a:rPr lang="en-US" sz="11200" dirty="0" err="1" smtClean="0">
                <a:latin typeface="Century Gothic" pitchFamily="34" charset="0"/>
              </a:rPr>
              <a:t>Parvana</a:t>
            </a:r>
            <a:r>
              <a:rPr lang="en-US" sz="11200" dirty="0" smtClean="0">
                <a:latin typeface="Century Gothic" pitchFamily="34" charset="0"/>
              </a:rPr>
              <a:t> who lives with her once rich family. Then the Taliban came to power and everything in their lives changed. Her father gets arrested, so she has to cut her hair, change into boys clothes and work in the marketplace. She does this in order to get money for her family since women aren’t allowed to work. A few weeks later, </a:t>
            </a:r>
            <a:r>
              <a:rPr lang="en-US" sz="11200" dirty="0" err="1" smtClean="0">
                <a:latin typeface="Century Gothic" pitchFamily="34" charset="0"/>
              </a:rPr>
              <a:t>Parvana’s</a:t>
            </a:r>
            <a:r>
              <a:rPr lang="en-US" sz="11200" dirty="0" smtClean="0">
                <a:latin typeface="Century Gothic" pitchFamily="34" charset="0"/>
              </a:rPr>
              <a:t> father returns from prison. A few weeks after that, the Taliban conquers and massacres the inhabitants. Since </a:t>
            </a:r>
            <a:r>
              <a:rPr lang="en-US" sz="11200" dirty="0" err="1" smtClean="0">
                <a:latin typeface="Century Gothic" pitchFamily="34" charset="0"/>
              </a:rPr>
              <a:t>Parvana’s</a:t>
            </a:r>
            <a:r>
              <a:rPr lang="en-US" sz="11200" dirty="0" smtClean="0">
                <a:latin typeface="Century Gothic" pitchFamily="34" charset="0"/>
              </a:rPr>
              <a:t> mother is still there, </a:t>
            </a:r>
            <a:r>
              <a:rPr lang="en-US" sz="11200" dirty="0" err="1" smtClean="0">
                <a:latin typeface="Century Gothic" pitchFamily="34" charset="0"/>
              </a:rPr>
              <a:t>Parvana</a:t>
            </a:r>
            <a:r>
              <a:rPr lang="en-US" sz="11200" dirty="0" smtClean="0">
                <a:latin typeface="Century Gothic" pitchFamily="34" charset="0"/>
              </a:rPr>
              <a:t> and her father go back to find her mother.</a:t>
            </a:r>
            <a:r>
              <a:rPr lang="en-US" dirty="0" smtClean="0"/>
              <a:t/>
            </a:r>
            <a:br>
              <a:rPr lang="en-US" dirty="0" smtClean="0"/>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itchFamily="34" charset="0"/>
              </a:rPr>
              <a:t>Great Wall of China</a:t>
            </a:r>
            <a:endParaRPr lang="en-US" dirty="0">
              <a:latin typeface="Century Gothic" pitchFamily="34" charset="0"/>
            </a:endParaRPr>
          </a:p>
        </p:txBody>
      </p:sp>
      <p:sp>
        <p:nvSpPr>
          <p:cNvPr id="4" name="TextBox 3"/>
          <p:cNvSpPr txBox="1"/>
          <p:nvPr/>
        </p:nvSpPr>
        <p:spPr>
          <a:xfrm>
            <a:off x="4648200" y="1371600"/>
            <a:ext cx="4191000" cy="646331"/>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The Great Wall of China is approximately 5,500 miles.</a:t>
            </a:r>
            <a:endParaRPr lang="en-US" dirty="0">
              <a:latin typeface="Century Gothic" pitchFamily="34" charset="0"/>
            </a:endParaRPr>
          </a:p>
        </p:txBody>
      </p:sp>
      <p:sp>
        <p:nvSpPr>
          <p:cNvPr id="5" name="TextBox 4"/>
          <p:cNvSpPr txBox="1"/>
          <p:nvPr/>
        </p:nvSpPr>
        <p:spPr>
          <a:xfrm>
            <a:off x="4648200" y="2286000"/>
            <a:ext cx="4343400" cy="923330"/>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The Great Wall of China was built during the 3</a:t>
            </a:r>
            <a:r>
              <a:rPr lang="en-US" baseline="30000" dirty="0" smtClean="0">
                <a:latin typeface="Century Gothic" pitchFamily="34" charset="0"/>
              </a:rPr>
              <a:t>rd</a:t>
            </a:r>
            <a:r>
              <a:rPr lang="en-US" dirty="0" smtClean="0">
                <a:latin typeface="Century Gothic" pitchFamily="34" charset="0"/>
              </a:rPr>
              <a:t> century B.C by Emperor Shih Huang-</a:t>
            </a:r>
            <a:r>
              <a:rPr lang="en-US" dirty="0" err="1" smtClean="0">
                <a:latin typeface="Century Gothic" pitchFamily="34" charset="0"/>
              </a:rPr>
              <a:t>ti</a:t>
            </a:r>
            <a:r>
              <a:rPr lang="en-US" dirty="0" smtClean="0">
                <a:latin typeface="Century Gothic" pitchFamily="34" charset="0"/>
              </a:rPr>
              <a:t>.</a:t>
            </a:r>
            <a:endParaRPr lang="en-US" dirty="0">
              <a:latin typeface="Century Gothic" pitchFamily="34" charset="0"/>
            </a:endParaRPr>
          </a:p>
        </p:txBody>
      </p:sp>
      <p:sp>
        <p:nvSpPr>
          <p:cNvPr id="6" name="TextBox 5"/>
          <p:cNvSpPr txBox="1"/>
          <p:nvPr/>
        </p:nvSpPr>
        <p:spPr>
          <a:xfrm>
            <a:off x="4648200" y="3429000"/>
            <a:ext cx="4267200" cy="369332"/>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It took about 2,000 years to make.</a:t>
            </a:r>
            <a:endParaRPr lang="en-US" dirty="0">
              <a:latin typeface="Century Gothic" pitchFamily="34" charset="0"/>
            </a:endParaRPr>
          </a:p>
        </p:txBody>
      </p:sp>
      <p:sp>
        <p:nvSpPr>
          <p:cNvPr id="7" name="TextBox 6"/>
          <p:cNvSpPr txBox="1"/>
          <p:nvPr/>
        </p:nvSpPr>
        <p:spPr>
          <a:xfrm>
            <a:off x="4648200" y="4114800"/>
            <a:ext cx="4191000" cy="923330"/>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The Great Wall of China is not a continuous wall, but a series of short walls.</a:t>
            </a:r>
            <a:endParaRPr lang="en-US" dirty="0">
              <a:latin typeface="Century Gothic" pitchFamily="34" charset="0"/>
            </a:endParaRPr>
          </a:p>
        </p:txBody>
      </p:sp>
      <p:sp>
        <p:nvSpPr>
          <p:cNvPr id="8" name="TextBox 7"/>
          <p:cNvSpPr txBox="1"/>
          <p:nvPr/>
        </p:nvSpPr>
        <p:spPr>
          <a:xfrm>
            <a:off x="4648200" y="5181600"/>
            <a:ext cx="4191000" cy="369332"/>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It is included in Chinese mythology.</a:t>
            </a:r>
            <a:endParaRPr lang="en-US" dirty="0">
              <a:latin typeface="Century Gothic" pitchFamily="34" charset="0"/>
            </a:endParaRPr>
          </a:p>
        </p:txBody>
      </p:sp>
      <p:pic>
        <p:nvPicPr>
          <p:cNvPr id="2050" name="Picture 2"/>
          <p:cNvPicPr>
            <a:picLocks noChangeAspect="1" noChangeArrowheads="1"/>
          </p:cNvPicPr>
          <p:nvPr/>
        </p:nvPicPr>
        <p:blipFill>
          <a:blip r:embed="rId2" cstate="print"/>
          <a:srcRect/>
          <a:stretch>
            <a:fillRect/>
          </a:stretch>
        </p:blipFill>
        <p:spPr bwMode="auto">
          <a:xfrm>
            <a:off x="533400" y="2438400"/>
            <a:ext cx="3810000" cy="28575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entury Gothic" pitchFamily="34" charset="0"/>
              </a:rPr>
              <a:t>Taj</a:t>
            </a:r>
            <a:r>
              <a:rPr lang="en-US" dirty="0" smtClean="0">
                <a:latin typeface="Century Gothic" pitchFamily="34" charset="0"/>
              </a:rPr>
              <a:t> </a:t>
            </a:r>
            <a:r>
              <a:rPr lang="en-US" dirty="0" err="1" smtClean="0">
                <a:latin typeface="Century Gothic" pitchFamily="34" charset="0"/>
              </a:rPr>
              <a:t>Maha</a:t>
            </a:r>
            <a:r>
              <a:rPr lang="en-US" dirty="0" err="1">
                <a:latin typeface="Century Gothic" pitchFamily="34" charset="0"/>
              </a:rPr>
              <a:t>l</a:t>
            </a:r>
            <a:endParaRPr lang="en-US" dirty="0">
              <a:latin typeface="Century Gothic" pitchFamily="34" charset="0"/>
            </a:endParaRPr>
          </a:p>
        </p:txBody>
      </p:sp>
      <p:sp>
        <p:nvSpPr>
          <p:cNvPr id="8" name="TextBox 7"/>
          <p:cNvSpPr txBox="1"/>
          <p:nvPr/>
        </p:nvSpPr>
        <p:spPr>
          <a:xfrm>
            <a:off x="304800" y="1295400"/>
            <a:ext cx="3810000" cy="1200329"/>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The construction took twenty two years to complete, and required more than twenty two thousand workers.</a:t>
            </a:r>
            <a:endParaRPr lang="en-US" dirty="0">
              <a:latin typeface="Century Gothic" pitchFamily="34" charset="0"/>
            </a:endParaRPr>
          </a:p>
        </p:txBody>
      </p:sp>
      <p:sp>
        <p:nvSpPr>
          <p:cNvPr id="9" name="TextBox 8"/>
          <p:cNvSpPr txBox="1"/>
          <p:nvPr/>
        </p:nvSpPr>
        <p:spPr>
          <a:xfrm>
            <a:off x="304800" y="2590800"/>
            <a:ext cx="3810000" cy="1477328"/>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The building will appear to be a different color depending on what time of day it is, and whether or not there is a moon at night.</a:t>
            </a:r>
            <a:endParaRPr lang="en-US" dirty="0">
              <a:latin typeface="Century Gothic" pitchFamily="34" charset="0"/>
            </a:endParaRPr>
          </a:p>
        </p:txBody>
      </p:sp>
      <p:sp>
        <p:nvSpPr>
          <p:cNvPr id="10" name="TextBox 9"/>
          <p:cNvSpPr txBox="1"/>
          <p:nvPr/>
        </p:nvSpPr>
        <p:spPr>
          <a:xfrm>
            <a:off x="304800" y="4114800"/>
            <a:ext cx="4114800" cy="1200329"/>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There were more than one thousand elephants that were used just to haul the materials needed.</a:t>
            </a:r>
            <a:endParaRPr lang="en-US" dirty="0">
              <a:latin typeface="Century Gothic" pitchFamily="34" charset="0"/>
            </a:endParaRPr>
          </a:p>
        </p:txBody>
      </p:sp>
      <p:sp>
        <p:nvSpPr>
          <p:cNvPr id="11" name="TextBox 10"/>
          <p:cNvSpPr txBox="1"/>
          <p:nvPr/>
        </p:nvSpPr>
        <p:spPr>
          <a:xfrm>
            <a:off x="304800" y="5562600"/>
            <a:ext cx="4038600" cy="646331"/>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The </a:t>
            </a:r>
            <a:r>
              <a:rPr lang="en-US" dirty="0" err="1" smtClean="0">
                <a:latin typeface="Century Gothic" pitchFamily="34" charset="0"/>
              </a:rPr>
              <a:t>Taj</a:t>
            </a:r>
            <a:r>
              <a:rPr lang="en-US" dirty="0" smtClean="0">
                <a:latin typeface="Century Gothic" pitchFamily="34" charset="0"/>
              </a:rPr>
              <a:t> </a:t>
            </a:r>
            <a:r>
              <a:rPr lang="en-US" dirty="0" err="1" smtClean="0">
                <a:latin typeface="Century Gothic" pitchFamily="34" charset="0"/>
              </a:rPr>
              <a:t>Mahal</a:t>
            </a:r>
            <a:r>
              <a:rPr lang="en-US" dirty="0" smtClean="0">
                <a:latin typeface="Century Gothic" pitchFamily="34" charset="0"/>
              </a:rPr>
              <a:t> one of the New Seven Wonders of the World.</a:t>
            </a:r>
            <a:endParaRPr lang="en-US" dirty="0">
              <a:latin typeface="Century Gothic" pitchFamily="34" charset="0"/>
            </a:endParaRPr>
          </a:p>
        </p:txBody>
      </p:sp>
      <p:pic>
        <p:nvPicPr>
          <p:cNvPr id="3074" name="Picture 2"/>
          <p:cNvPicPr>
            <a:picLocks noChangeAspect="1" noChangeArrowheads="1"/>
          </p:cNvPicPr>
          <p:nvPr/>
        </p:nvPicPr>
        <p:blipFill>
          <a:blip r:embed="rId2" cstate="print"/>
          <a:srcRect/>
          <a:stretch>
            <a:fillRect/>
          </a:stretch>
        </p:blipFill>
        <p:spPr bwMode="auto">
          <a:xfrm>
            <a:off x="4495800" y="2133600"/>
            <a:ext cx="3810000" cy="28575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itchFamily="34" charset="0"/>
              </a:rPr>
              <a:t>Tokyo Tower</a:t>
            </a:r>
            <a:endParaRPr lang="en-US" dirty="0">
              <a:latin typeface="Century Gothic" pitchFamily="34" charset="0"/>
            </a:endParaRPr>
          </a:p>
        </p:txBody>
      </p:sp>
      <p:sp>
        <p:nvSpPr>
          <p:cNvPr id="3" name="TextBox 2"/>
          <p:cNvSpPr txBox="1"/>
          <p:nvPr/>
        </p:nvSpPr>
        <p:spPr>
          <a:xfrm>
            <a:off x="5257800" y="1447800"/>
            <a:ext cx="3886200" cy="1200329"/>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This tower is based off the Eiffel Tower and stands at 1,092 feet tall. The Eiffel Tower only stands at about 1,049 feet.</a:t>
            </a:r>
            <a:endParaRPr lang="en-US" dirty="0">
              <a:latin typeface="Century Gothic" pitchFamily="34" charset="0"/>
            </a:endParaRPr>
          </a:p>
        </p:txBody>
      </p:sp>
      <p:sp>
        <p:nvSpPr>
          <p:cNvPr id="4" name="TextBox 3"/>
          <p:cNvSpPr txBox="1"/>
          <p:nvPr/>
        </p:nvSpPr>
        <p:spPr>
          <a:xfrm>
            <a:off x="5257800" y="2743200"/>
            <a:ext cx="3886200" cy="923330"/>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The tower </a:t>
            </a:r>
            <a:r>
              <a:rPr lang="en-US" dirty="0" smtClean="0">
                <a:latin typeface="Century Gothic" pitchFamily="34" charset="0"/>
              </a:rPr>
              <a:t>weighs </a:t>
            </a:r>
            <a:r>
              <a:rPr lang="en-US" dirty="0" smtClean="0">
                <a:latin typeface="Century Gothic" pitchFamily="34" charset="0"/>
              </a:rPr>
              <a:t>about 4000 tons, which is </a:t>
            </a:r>
            <a:r>
              <a:rPr lang="en-US" dirty="0" smtClean="0">
                <a:latin typeface="Century Gothic" pitchFamily="34" charset="0"/>
              </a:rPr>
              <a:t>light </a:t>
            </a:r>
            <a:r>
              <a:rPr lang="en-US" dirty="0" smtClean="0">
                <a:latin typeface="Century Gothic" pitchFamily="34" charset="0"/>
              </a:rPr>
              <a:t>compared to the </a:t>
            </a:r>
            <a:r>
              <a:rPr lang="en-US" dirty="0" smtClean="0">
                <a:latin typeface="Century Gothic" pitchFamily="34" charset="0"/>
              </a:rPr>
              <a:t>7,000 </a:t>
            </a:r>
            <a:r>
              <a:rPr lang="en-US" dirty="0" smtClean="0">
                <a:latin typeface="Century Gothic" pitchFamily="34" charset="0"/>
              </a:rPr>
              <a:t>ton Eiffel </a:t>
            </a:r>
            <a:r>
              <a:rPr lang="en-US" dirty="0" smtClean="0">
                <a:latin typeface="Century Gothic" pitchFamily="34" charset="0"/>
              </a:rPr>
              <a:t>Tower.</a:t>
            </a:r>
            <a:endParaRPr lang="en-US" dirty="0">
              <a:latin typeface="Century Gothic" pitchFamily="34" charset="0"/>
            </a:endParaRPr>
          </a:p>
        </p:txBody>
      </p:sp>
      <p:sp>
        <p:nvSpPr>
          <p:cNvPr id="5" name="TextBox 4"/>
          <p:cNvSpPr txBox="1"/>
          <p:nvPr/>
        </p:nvSpPr>
        <p:spPr>
          <a:xfrm>
            <a:off x="5257800" y="3886200"/>
            <a:ext cx="3886200" cy="923330"/>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The tower functions as a radio and television broadcasting antenna. </a:t>
            </a:r>
            <a:endParaRPr lang="en-US" dirty="0">
              <a:latin typeface="Century Gothic" pitchFamily="34" charset="0"/>
            </a:endParaRPr>
          </a:p>
        </p:txBody>
      </p:sp>
      <p:sp>
        <p:nvSpPr>
          <p:cNvPr id="6" name="TextBox 5"/>
          <p:cNvSpPr txBox="1"/>
          <p:nvPr/>
        </p:nvSpPr>
        <p:spPr>
          <a:xfrm>
            <a:off x="5257800" y="5029200"/>
            <a:ext cx="3657600" cy="1477328"/>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The Tokyo Tower is </a:t>
            </a:r>
            <a:r>
              <a:rPr lang="en-US" dirty="0" smtClean="0">
                <a:latin typeface="Century Gothic" pitchFamily="34" charset="0"/>
              </a:rPr>
              <a:t>made of steel and took the 400 steel workers only 18 months to complete from June 1957 to December 1958. </a:t>
            </a:r>
            <a:endParaRPr lang="en-US" dirty="0">
              <a:latin typeface="Century Gothic"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685800" y="2286000"/>
            <a:ext cx="3886200" cy="2910899"/>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itchFamily="34" charset="0"/>
              </a:rPr>
              <a:t>Fuji Mountain</a:t>
            </a:r>
            <a:endParaRPr lang="en-US" dirty="0">
              <a:latin typeface="Century Gothic" pitchFamily="34" charset="0"/>
            </a:endParaRPr>
          </a:p>
        </p:txBody>
      </p:sp>
      <p:sp>
        <p:nvSpPr>
          <p:cNvPr id="3" name="TextBox 2"/>
          <p:cNvSpPr txBox="1"/>
          <p:nvPr/>
        </p:nvSpPr>
        <p:spPr>
          <a:xfrm>
            <a:off x="152400" y="1371600"/>
            <a:ext cx="3962400" cy="646331"/>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Mount Fuji is </a:t>
            </a:r>
            <a:r>
              <a:rPr lang="en-US" dirty="0" smtClean="0">
                <a:latin typeface="Century Gothic" pitchFamily="34" charset="0"/>
              </a:rPr>
              <a:t>the highest </a:t>
            </a:r>
            <a:r>
              <a:rPr lang="en-US" dirty="0" smtClean="0">
                <a:latin typeface="Century Gothic" pitchFamily="34" charset="0"/>
              </a:rPr>
              <a:t>mountain in Japan at 12,389</a:t>
            </a:r>
            <a:r>
              <a:rPr lang="en-US" dirty="0" smtClean="0">
                <a:latin typeface="Century Gothic" pitchFamily="34" charset="0"/>
              </a:rPr>
              <a:t> </a:t>
            </a:r>
            <a:r>
              <a:rPr lang="en-US" dirty="0" smtClean="0">
                <a:latin typeface="Century Gothic" pitchFamily="34" charset="0"/>
              </a:rPr>
              <a:t>ft.</a:t>
            </a:r>
            <a:endParaRPr lang="en-US" dirty="0">
              <a:latin typeface="Century Gothic" pitchFamily="34" charset="0"/>
            </a:endParaRPr>
          </a:p>
        </p:txBody>
      </p:sp>
      <p:sp>
        <p:nvSpPr>
          <p:cNvPr id="4" name="TextBox 3"/>
          <p:cNvSpPr txBox="1"/>
          <p:nvPr/>
        </p:nvSpPr>
        <p:spPr>
          <a:xfrm>
            <a:off x="152400" y="2133600"/>
            <a:ext cx="3810000" cy="923330"/>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It is one of Japan's "Three Holy Mountains" </a:t>
            </a:r>
            <a:r>
              <a:rPr lang="en-US" dirty="0" smtClean="0">
                <a:latin typeface="Century Gothic" pitchFamily="34" charset="0"/>
              </a:rPr>
              <a:t>along </a:t>
            </a:r>
            <a:r>
              <a:rPr lang="en-US" dirty="0" smtClean="0">
                <a:latin typeface="Century Gothic" pitchFamily="34" charset="0"/>
              </a:rPr>
              <a:t>with </a:t>
            </a:r>
            <a:r>
              <a:rPr lang="en-US" dirty="0" smtClean="0">
                <a:latin typeface="Century Gothic" pitchFamily="34" charset="0"/>
              </a:rPr>
              <a:t>Mount Tate and Mount </a:t>
            </a:r>
            <a:r>
              <a:rPr lang="en-US" dirty="0" err="1" smtClean="0">
                <a:latin typeface="Century Gothic" pitchFamily="34" charset="0"/>
              </a:rPr>
              <a:t>Haku</a:t>
            </a:r>
            <a:r>
              <a:rPr lang="en-US" dirty="0" smtClean="0">
                <a:latin typeface="Century Gothic" pitchFamily="34" charset="0"/>
              </a:rPr>
              <a:t>.</a:t>
            </a:r>
            <a:endParaRPr lang="en-US" dirty="0">
              <a:latin typeface="Century Gothic" pitchFamily="34" charset="0"/>
            </a:endParaRPr>
          </a:p>
        </p:txBody>
      </p:sp>
      <p:sp>
        <p:nvSpPr>
          <p:cNvPr id="5" name="TextBox 4"/>
          <p:cNvSpPr txBox="1"/>
          <p:nvPr/>
        </p:nvSpPr>
        <p:spPr>
          <a:xfrm>
            <a:off x="152400" y="3200400"/>
            <a:ext cx="3962400" cy="1200329"/>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The last eruption of this volcano started in December of 1707 and continued until the first day of the new year in 1708</a:t>
            </a:r>
            <a:r>
              <a:rPr lang="en-US" dirty="0" smtClean="0">
                <a:latin typeface="Century Gothic" pitchFamily="34" charset="0"/>
              </a:rPr>
              <a:t>. </a:t>
            </a:r>
            <a:endParaRPr lang="en-US" dirty="0">
              <a:latin typeface="Century Gothic" pitchFamily="34" charset="0"/>
            </a:endParaRPr>
          </a:p>
        </p:txBody>
      </p:sp>
      <p:sp>
        <p:nvSpPr>
          <p:cNvPr id="6" name="TextBox 5"/>
          <p:cNvSpPr txBox="1"/>
          <p:nvPr/>
        </p:nvSpPr>
        <p:spPr>
          <a:xfrm>
            <a:off x="152400" y="5410200"/>
            <a:ext cx="3962400" cy="1200329"/>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This </a:t>
            </a:r>
            <a:r>
              <a:rPr lang="en-US" dirty="0" smtClean="0">
                <a:latin typeface="Century Gothic" pitchFamily="34" charset="0"/>
              </a:rPr>
              <a:t>volcanic mountain actually has a symmetrical shape. This is unusual for a mountain, and especially a volcano.</a:t>
            </a:r>
            <a:endParaRPr lang="en-US" dirty="0">
              <a:latin typeface="Century Gothic" pitchFamily="34" charset="0"/>
            </a:endParaRPr>
          </a:p>
        </p:txBody>
      </p:sp>
      <p:sp>
        <p:nvSpPr>
          <p:cNvPr id="7" name="TextBox 6"/>
          <p:cNvSpPr txBox="1"/>
          <p:nvPr/>
        </p:nvSpPr>
        <p:spPr>
          <a:xfrm>
            <a:off x="152400" y="4419600"/>
            <a:ext cx="3962400" cy="923330"/>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Even though it has not erupted for about 300 years it is still considered an active volcano.</a:t>
            </a:r>
            <a:endParaRPr lang="en-US" dirty="0">
              <a:latin typeface="Century Gothic" pitchFamily="34" charset="0"/>
            </a:endParaRPr>
          </a:p>
        </p:txBody>
      </p:sp>
      <p:pic>
        <p:nvPicPr>
          <p:cNvPr id="2050" name="Picture 2"/>
          <p:cNvPicPr>
            <a:picLocks noChangeAspect="1" noChangeArrowheads="1"/>
          </p:cNvPicPr>
          <p:nvPr/>
        </p:nvPicPr>
        <p:blipFill>
          <a:blip r:embed="rId2" cstate="print"/>
          <a:srcRect/>
          <a:stretch>
            <a:fillRect/>
          </a:stretch>
        </p:blipFill>
        <p:spPr bwMode="auto">
          <a:xfrm>
            <a:off x="4495800" y="2362200"/>
            <a:ext cx="4423833" cy="28956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entury Gothic" pitchFamily="34" charset="0"/>
              </a:rPr>
              <a:t>Burj</a:t>
            </a:r>
            <a:r>
              <a:rPr lang="en-US" dirty="0" smtClean="0">
                <a:latin typeface="Century Gothic" pitchFamily="34" charset="0"/>
              </a:rPr>
              <a:t> </a:t>
            </a:r>
            <a:r>
              <a:rPr lang="en-US" dirty="0" err="1" smtClean="0">
                <a:latin typeface="Century Gothic" pitchFamily="34" charset="0"/>
              </a:rPr>
              <a:t>Khalifa</a:t>
            </a:r>
            <a:endParaRPr lang="en-US" dirty="0">
              <a:latin typeface="Century Gothic"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304800" y="1295400"/>
            <a:ext cx="4266276" cy="2327573"/>
          </a:xfrm>
          <a:prstGeom prst="rect">
            <a:avLst/>
          </a:prstGeom>
          <a:noFill/>
          <a:ln w="9525">
            <a:noFill/>
            <a:miter lim="800000"/>
            <a:headEnd/>
            <a:tailEnd/>
          </a:ln>
        </p:spPr>
      </p:pic>
      <p:sp>
        <p:nvSpPr>
          <p:cNvPr id="6" name="TextBox 5"/>
          <p:cNvSpPr txBox="1"/>
          <p:nvPr/>
        </p:nvSpPr>
        <p:spPr>
          <a:xfrm>
            <a:off x="4648200" y="1295400"/>
            <a:ext cx="4495800" cy="646331"/>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This is the tallest building in the world standing at 2,717 ft in Dubai.</a:t>
            </a:r>
            <a:endParaRPr lang="en-US" dirty="0">
              <a:latin typeface="Century Gothic" pitchFamily="34" charset="0"/>
            </a:endParaRPr>
          </a:p>
        </p:txBody>
      </p:sp>
      <p:sp>
        <p:nvSpPr>
          <p:cNvPr id="5" name="TextBox 4"/>
          <p:cNvSpPr txBox="1"/>
          <p:nvPr/>
        </p:nvSpPr>
        <p:spPr>
          <a:xfrm>
            <a:off x="4648200" y="2362200"/>
            <a:ext cx="4191000" cy="646331"/>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It has 160 floors and is the building with the most floors.</a:t>
            </a:r>
            <a:endParaRPr lang="en-US" dirty="0">
              <a:latin typeface="Century Gothic" pitchFamily="34" charset="0"/>
            </a:endParaRPr>
          </a:p>
        </p:txBody>
      </p:sp>
      <p:sp>
        <p:nvSpPr>
          <p:cNvPr id="8" name="TextBox 7"/>
          <p:cNvSpPr txBox="1"/>
          <p:nvPr/>
        </p:nvSpPr>
        <p:spPr>
          <a:xfrm>
            <a:off x="228600" y="3352800"/>
            <a:ext cx="45719" cy="369332"/>
          </a:xfrm>
          <a:prstGeom prst="rect">
            <a:avLst/>
          </a:prstGeom>
          <a:noFill/>
        </p:spPr>
        <p:txBody>
          <a:bodyPr wrap="square" rtlCol="0">
            <a:spAutoFit/>
          </a:bodyPr>
          <a:lstStyle/>
          <a:p>
            <a:endParaRPr lang="en-US" dirty="0"/>
          </a:p>
        </p:txBody>
      </p:sp>
      <p:sp>
        <p:nvSpPr>
          <p:cNvPr id="9" name="TextBox 8"/>
          <p:cNvSpPr txBox="1"/>
          <p:nvPr/>
        </p:nvSpPr>
        <p:spPr>
          <a:xfrm>
            <a:off x="4648200" y="3429000"/>
            <a:ext cx="4038600" cy="646331"/>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It cost 1.5 billion dollars and 5 years to build it.</a:t>
            </a:r>
            <a:endParaRPr lang="en-US" dirty="0">
              <a:latin typeface="Century Gothic" pitchFamily="34" charset="0"/>
            </a:endParaRPr>
          </a:p>
        </p:txBody>
      </p:sp>
      <p:sp>
        <p:nvSpPr>
          <p:cNvPr id="10" name="TextBox 9"/>
          <p:cNvSpPr txBox="1"/>
          <p:nvPr/>
        </p:nvSpPr>
        <p:spPr>
          <a:xfrm>
            <a:off x="4648200" y="4495800"/>
            <a:ext cx="4114800" cy="646331"/>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The weight of the tall building is 500,000 tons.</a:t>
            </a:r>
            <a:endParaRPr lang="en-US" dirty="0">
              <a:latin typeface="Century Gothic" pitchFamily="34" charset="0"/>
            </a:endParaRPr>
          </a:p>
        </p:txBody>
      </p:sp>
      <p:sp>
        <p:nvSpPr>
          <p:cNvPr id="11" name="TextBox 10"/>
          <p:cNvSpPr txBox="1"/>
          <p:nvPr/>
        </p:nvSpPr>
        <p:spPr>
          <a:xfrm>
            <a:off x="4648200" y="5486400"/>
            <a:ext cx="4876800" cy="646331"/>
          </a:xfrm>
          <a:prstGeom prst="rect">
            <a:avLst/>
          </a:prstGeom>
          <a:noFill/>
        </p:spPr>
        <p:txBody>
          <a:bodyPr wrap="square" rtlCol="0">
            <a:spAutoFit/>
          </a:bodyPr>
          <a:lstStyle/>
          <a:p>
            <a:pPr>
              <a:buFont typeface="Arial" pitchFamily="34" charset="0"/>
              <a:buChar char="•"/>
            </a:pPr>
            <a:r>
              <a:rPr lang="en-US" dirty="0" smtClean="0">
                <a:latin typeface="Century Gothic" pitchFamily="34" charset="0"/>
              </a:rPr>
              <a:t>World's highest restaurant, located on 122nd floor at the height of 1,450 ft.</a:t>
            </a:r>
            <a:endParaRPr lang="en-US" dirty="0">
              <a:latin typeface="Century Gothic" pitchFamily="34" charset="0"/>
            </a:endParaRPr>
          </a:p>
        </p:txBody>
      </p:sp>
      <p:pic>
        <p:nvPicPr>
          <p:cNvPr id="3" name="Picture 2"/>
          <p:cNvPicPr>
            <a:picLocks noChangeAspect="1" noChangeArrowheads="1"/>
          </p:cNvPicPr>
          <p:nvPr/>
        </p:nvPicPr>
        <p:blipFill>
          <a:blip r:embed="rId3" cstate="print"/>
          <a:srcRect/>
          <a:stretch>
            <a:fillRect/>
          </a:stretch>
        </p:blipFill>
        <p:spPr bwMode="auto">
          <a:xfrm>
            <a:off x="533400" y="3886200"/>
            <a:ext cx="3352800" cy="2732532"/>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358</TotalTime>
  <Words>513</Words>
  <Application>Microsoft Office PowerPoint</Application>
  <PresentationFormat>On-screen Show (4:3)</PresentationFormat>
  <Paragraphs>32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Things to See in Asia</vt:lpstr>
      <vt:lpstr>Summary of the Book</vt:lpstr>
      <vt:lpstr>Great Wall of China</vt:lpstr>
      <vt:lpstr>Taj Mahal</vt:lpstr>
      <vt:lpstr>Tokyo Tower</vt:lpstr>
      <vt:lpstr>Fuji Mountain</vt:lpstr>
      <vt:lpstr>Burj Khalifa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Things to See in Asia</dc:title>
  <dc:creator>Jill Bokinskie</dc:creator>
  <cp:lastModifiedBy>Jill Bokinskie</cp:lastModifiedBy>
  <cp:revision>38</cp:revision>
  <dcterms:created xsi:type="dcterms:W3CDTF">2011-04-22T00:51:40Z</dcterms:created>
  <dcterms:modified xsi:type="dcterms:W3CDTF">2011-05-03T02:41:12Z</dcterms:modified>
</cp:coreProperties>
</file>