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64" r:id="rId3"/>
    <p:sldId id="257" r:id="rId4"/>
    <p:sldId id="258" r:id="rId5"/>
    <p:sldId id="259" r:id="rId6"/>
    <p:sldId id="260" r:id="rId7"/>
    <p:sldId id="261" r:id="rId8"/>
    <p:sldId id="262" r:id="rId9"/>
    <p:sldId id="263" r:id="rId10"/>
    <p:sldId id="268" r:id="rId11"/>
    <p:sldId id="266" r:id="rId12"/>
    <p:sldId id="267" r:id="rId13"/>
    <p:sldId id="270" r:id="rId14"/>
    <p:sldId id="271" r:id="rId15"/>
    <p:sldId id="272" r:id="rId16"/>
    <p:sldId id="265"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01" autoAdjust="0"/>
    <p:restoredTop sz="93651" autoAdjust="0"/>
  </p:normalViewPr>
  <p:slideViewPr>
    <p:cSldViewPr>
      <p:cViewPr>
        <p:scale>
          <a:sx n="48" d="100"/>
          <a:sy n="48" d="100"/>
        </p:scale>
        <p:origin x="-1794" y="-45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FCBBB30-D529-4C0C-8A8B-3990C50B43A3}" type="datetimeFigureOut">
              <a:rPr lang="en-US" smtClean="0"/>
              <a:pPr/>
              <a:t>2/9/2011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C68EF0F9-4F02-4ED4-B352-78BABC5F81C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FCBBB30-D529-4C0C-8A8B-3990C50B43A3}" type="datetimeFigureOut">
              <a:rPr lang="en-US" smtClean="0"/>
              <a:pPr/>
              <a:t>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8EF0F9-4F02-4ED4-B352-78BABC5F81C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FCBBB30-D529-4C0C-8A8B-3990C50B43A3}" type="datetimeFigureOut">
              <a:rPr lang="en-US" smtClean="0"/>
              <a:pPr/>
              <a:t>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8EF0F9-4F02-4ED4-B352-78BABC5F81C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FCBBB30-D529-4C0C-8A8B-3990C50B43A3}" type="datetimeFigureOut">
              <a:rPr lang="en-US" smtClean="0"/>
              <a:pPr/>
              <a:t>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8EF0F9-4F02-4ED4-B352-78BABC5F81C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FCBBB30-D529-4C0C-8A8B-3990C50B43A3}" type="datetimeFigureOut">
              <a:rPr lang="en-US" smtClean="0"/>
              <a:pPr/>
              <a:t>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8EF0F9-4F02-4ED4-B352-78BABC5F81C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FCBBB30-D529-4C0C-8A8B-3990C50B43A3}" type="datetimeFigureOut">
              <a:rPr lang="en-US" smtClean="0"/>
              <a:pPr/>
              <a:t>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8EF0F9-4F02-4ED4-B352-78BABC5F81C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FCBBB30-D529-4C0C-8A8B-3990C50B43A3}" type="datetimeFigureOut">
              <a:rPr lang="en-US" smtClean="0"/>
              <a:pPr/>
              <a:t>2/9/2011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8EF0F9-4F02-4ED4-B352-78BABC5F81C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4FCBBB30-D529-4C0C-8A8B-3990C50B43A3}" type="datetimeFigureOut">
              <a:rPr lang="en-US" smtClean="0"/>
              <a:pPr/>
              <a:t>2/9/2011</a:t>
            </a:fld>
            <a:endParaRPr lang="en-US"/>
          </a:p>
        </p:txBody>
      </p:sp>
      <p:sp>
        <p:nvSpPr>
          <p:cNvPr id="8" name="Slide Number Placeholder 7"/>
          <p:cNvSpPr>
            <a:spLocks noGrp="1"/>
          </p:cNvSpPr>
          <p:nvPr>
            <p:ph type="sldNum" sz="quarter" idx="11"/>
          </p:nvPr>
        </p:nvSpPr>
        <p:spPr/>
        <p:txBody>
          <a:bodyPr/>
          <a:lstStyle/>
          <a:p>
            <a:fld id="{C68EF0F9-4F02-4ED4-B352-78BABC5F81C8}"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CBBB30-D529-4C0C-8A8B-3990C50B43A3}" type="datetimeFigureOut">
              <a:rPr lang="en-US" smtClean="0"/>
              <a:pPr/>
              <a:t>2/9/2011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8EF0F9-4F02-4ED4-B352-78BABC5F81C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FCBBB30-D529-4C0C-8A8B-3990C50B43A3}" type="datetimeFigureOut">
              <a:rPr lang="en-US" smtClean="0"/>
              <a:pPr/>
              <a:t>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C68EF0F9-4F02-4ED4-B352-78BABC5F81C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4FCBBB30-D529-4C0C-8A8B-3990C50B43A3}" type="datetimeFigureOut">
              <a:rPr lang="en-US" smtClean="0"/>
              <a:pPr/>
              <a:t>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8EF0F9-4F02-4ED4-B352-78BABC5F81C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4FCBBB30-D529-4C0C-8A8B-3990C50B43A3}" type="datetimeFigureOut">
              <a:rPr lang="en-US" smtClean="0"/>
              <a:pPr/>
              <a:t>2/9/2011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C68EF0F9-4F02-4ED4-B352-78BABC5F81C8}"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3.jpeg"/><Relationship Id="rId2" Type="http://schemas.openxmlformats.org/officeDocument/2006/relationships/hyperlink" Target="http://www.google.com/imgres?imgurl=http://upload.wikimedia.org/wikipedia/commons/1/16/La_Gran_Sabana.jpg&amp;imgrefurl=http://commons.wikimedia.org/wiki/File:La_Gran_Sabana.jpg&amp;usg=__jv-_t7IJqqnimcVlZy-JeeMZ2xQ=&amp;h=2048&amp;w=3072&amp;sz=3655&amp;hl=en&amp;start=3&amp;zoom=1&amp;um=1&amp;itbs=1&amp;tbnid=SF4Gdtn2Zq7wcM:&amp;tbnh=100&amp;tbnw=150&amp;prev=/images?q=la+gran+sabana&amp;um=1&amp;hl=en&amp;safe=active&amp;sa=N&amp;tbs=isch:1&amp;ei=AzdQTeXoBIecgQf73dHcDw" TargetMode="External"/><Relationship Id="rId1" Type="http://schemas.openxmlformats.org/officeDocument/2006/relationships/slideLayout" Target="../slideLayouts/slideLayout2.xml"/><Relationship Id="rId6" Type="http://schemas.openxmlformats.org/officeDocument/2006/relationships/hyperlink" Target="http://www.google.com/imgres?imgurl=http://venezuelaviptour.com/imagenes/galeria/galeria%20sabana/2.jpg&amp;imgrefurl=http://venezuelaviptour.com/galeria_gran_sabana_ING.html&amp;usg=__NkCoZonEmFisNkpekkOhRVp5ldA=&amp;h=353&amp;w=470&amp;sz=38&amp;hl=en&amp;start=5&amp;zoom=1&amp;um=1&amp;itbs=1&amp;tbnid=UMX0tmCwXQ6YzM:&amp;tbnh=97&amp;tbnw=129&amp;prev=/images?q=la+gran+sabana&amp;um=1&amp;hl=en&amp;safe=active&amp;sa=N&amp;tbs=isch:1&amp;ei=AzdQTeXoBIecgQf73dHcDw" TargetMode="External"/><Relationship Id="rId5" Type="http://schemas.openxmlformats.org/officeDocument/2006/relationships/image" Target="../media/image12.jpeg"/><Relationship Id="rId4" Type="http://schemas.openxmlformats.org/officeDocument/2006/relationships/hyperlink" Target="http://www.google.com/imgres?imgurl=http://imagecache6.allposters.com/LRG/27/2747/N8GTD00Z.jpg&amp;imgrefurl=http://www.concerttee.com/posters/posters.php?item=3693388&amp;usg=__v818uLlXYX-N_AKxPo11tThmze4=&amp;h=300&amp;w=400&amp;sz=30&amp;hl=en&amp;start=11&amp;zoom=1&amp;um=1&amp;itbs=1&amp;tbnid=rppCsY_ip7DFeM:&amp;tbnh=93&amp;tbnw=124&amp;prev=/images?q=la+gran+sabana&amp;um=1&amp;hl=en&amp;safe=active&amp;sa=N&amp;tbs=isch:1&amp;ei=AzdQTeXoBIecgQf73dHcDw"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en.wikipedia.org/wiki/Andr%C3%A9s_Eloy_Blanco" TargetMode="External"/><Relationship Id="rId3" Type="http://schemas.openxmlformats.org/officeDocument/2006/relationships/hyperlink" Target="http://en.wikipedia.org/wiki/Giant_Armadillo" TargetMode="External"/><Relationship Id="rId7" Type="http://schemas.openxmlformats.org/officeDocument/2006/relationships/hyperlink" Target="http://en.wikipedia.org/wiki/Teresa_de_la_Parra" TargetMode="External"/><Relationship Id="rId12" Type="http://schemas.openxmlformats.org/officeDocument/2006/relationships/hyperlink" Target="http://en.wikipedia.org/wiki/List_of_cities_in_Venezuela" TargetMode="External"/><Relationship Id="rId2" Type="http://schemas.openxmlformats.org/officeDocument/2006/relationships/hyperlink" Target="http://www.animalinfo.org/country/venezuel.htm" TargetMode="External"/><Relationship Id="rId1" Type="http://schemas.openxmlformats.org/officeDocument/2006/relationships/slideLayout" Target="../slideLayouts/slideLayout2.xml"/><Relationship Id="rId6" Type="http://schemas.openxmlformats.org/officeDocument/2006/relationships/hyperlink" Target="http://en.wikipedia.org/wiki/Rafael_Arr%C3%A1iz_Lucca" TargetMode="External"/><Relationship Id="rId11" Type="http://schemas.openxmlformats.org/officeDocument/2006/relationships/hyperlink" Target="http://www.facts-about.org.uk/history-and-events-timeline-venezuela.htm" TargetMode="External"/><Relationship Id="rId5" Type="http://schemas.openxmlformats.org/officeDocument/2006/relationships/hyperlink" Target="http://en.wikipedia.org/wiki/Northern_Ghost_Bat" TargetMode="External"/><Relationship Id="rId10" Type="http://schemas.openxmlformats.org/officeDocument/2006/relationships/hyperlink" Target="http://www.flightshotelstours.com/world-travel-destinations/venezuela-tours/tourist-attractions/angel-falls.html" TargetMode="External"/><Relationship Id="rId4" Type="http://schemas.openxmlformats.org/officeDocument/2006/relationships/hyperlink" Target="http://en.wikipedia.org/wiki/Brown_Hairy_Dwarf_Porcupine" TargetMode="External"/><Relationship Id="rId9" Type="http://schemas.openxmlformats.org/officeDocument/2006/relationships/hyperlink" Target="http://en.wikipedia.org/wiki/Federal_republic"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3.jpeg"/><Relationship Id="rId2" Type="http://schemas.openxmlformats.org/officeDocument/2006/relationships/hyperlink" Target="http://www.google.com/imgres?imgurl=http://farm1.static.flickr.com/36/117844172_13114af678.jpg&amp;imgrefurl=http://foggyavenues.blogspot.com/2007/01/psst-over-this-way.html&amp;usg=__CHOG0Au0B30zS6t8s63wr1aqz8M=&amp;h=428&amp;w=500&amp;sz=233&amp;hl=en&amp;start=7&amp;zoom=1&amp;um=1&amp;itbs=1&amp;tbnid=4z_SFKSi80FnyM:&amp;tbnh=111&amp;tbnw=130&amp;prev=/images?q=Giant+Armadillo&amp;um=1&amp;hl=en&amp;client=gmail&amp;sa=N&amp;rls=gm&amp;tbs=isch:1&amp;ei=vQFSTa-mO8P-8AbRqpDcCA" TargetMode="External"/><Relationship Id="rId1" Type="http://schemas.openxmlformats.org/officeDocument/2006/relationships/slideLayout" Target="../slideLayouts/slideLayout2.xml"/><Relationship Id="rId6" Type="http://schemas.openxmlformats.org/officeDocument/2006/relationships/hyperlink" Target="http://www.google.com/imgres?imgurl=http://media-cyber.law.harvard.edu/blogs/static/crofoot/Diclidurusalbus.jpg&amp;imgrefurl=http://blogs.law.harvard.edu/crofoot/&amp;usg=__WQPWhTSs37UQGTP7iZX2Rk4VBLE=&amp;h=800&amp;w=600&amp;sz=192&amp;hl=en&amp;start=5&amp;zoom=1&amp;um=1&amp;itbs=1&amp;tbnid=JMND5qGariVpmM:&amp;tbnh=143&amp;tbnw=107&amp;prev=/images?q=northern+ghost+bat&amp;um=1&amp;hl=en&amp;sa=N&amp;rlz=1T4GGLL_enUS315US315&amp;tbs=isch:1&amp;ei=zAJSTafTJoO78gbe1fXQCA" TargetMode="External"/><Relationship Id="rId5" Type="http://schemas.openxmlformats.org/officeDocument/2006/relationships/image" Target="../media/image2.jpeg"/><Relationship Id="rId4" Type="http://schemas.openxmlformats.org/officeDocument/2006/relationships/hyperlink" Target="http://www.google.com/imgres?imgurl=http://www.focusonnature.com/Centra82.jpg&amp;imgrefurl=http://www.focusonnature.com/CentralAmericaMammalList.htm&amp;usg=__xigwntWPcWWC3aeN4Kn4RYesUFw=&amp;h=321&amp;w=241&amp;sz=15&amp;hl=en&amp;start=1&amp;zoom=1&amp;um=1&amp;itbs=1&amp;tbnid=GL4ClFgQO2l4UM:&amp;tbnh=118&amp;tbnw=89&amp;prev=/images?q=brown+hairy+dwarf+porcupine&amp;um=1&amp;hl=en&amp;client=gmail&amp;rls=gm&amp;tbs=isch:1&amp;ei=JwJSTaDZN8Gp8AaYupDaCA"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6.jpeg"/><Relationship Id="rId2" Type="http://schemas.openxmlformats.org/officeDocument/2006/relationships/hyperlink" Target="http://en.wikipedia.org/wiki/File:Ve-map.png" TargetMode="External"/><Relationship Id="rId1" Type="http://schemas.openxmlformats.org/officeDocument/2006/relationships/slideLayout" Target="../slideLayouts/slideLayout2.xml"/><Relationship Id="rId6" Type="http://schemas.openxmlformats.org/officeDocument/2006/relationships/hyperlink" Target="http://www.google.com/imgres?imgurl=http://flagspot.net/images/v/ve3.gif&amp;imgrefurl=http://flagspot.net/flags/ve.html&amp;usg=__wlBpphx2wTv06NEgpywG9_oDSdU=&amp;h=216&amp;w=324&amp;sz=3&amp;hl=en&amp;start=5&amp;zoom=1&amp;um=1&amp;itbs=1&amp;tbnid=w99Q5PCLtxrVqM:&amp;tbnh=79&amp;tbnw=118&amp;prev=/images?q=venezuela+flag&amp;um=1&amp;hl=en&amp;rlz=1R2GGLL_en&amp;tbs=isch:1&amp;ei=VQxSTdKDAsH58AbsyJzgCA" TargetMode="External"/><Relationship Id="rId5" Type="http://schemas.openxmlformats.org/officeDocument/2006/relationships/image" Target="../media/image5.jpeg"/><Relationship Id="rId4" Type="http://schemas.openxmlformats.org/officeDocument/2006/relationships/hyperlink" Target="http://www.google.com/imgres?imgurl=http://www.sbuwc.uwc.org/web/newstu7.jpg&amp;imgrefurl=http://www.sbuwc.uwc.org/web/NewStudent.htm&amp;usg=__gn4zkvDXxaQXMO-CSUN34eE1qAs=&amp;h=244&amp;w=343&amp;sz=29&amp;hl=en&amp;start=16&amp;zoom=1&amp;um=1&amp;itbs=1&amp;tbnid=5oNfSMdi0LyvFM:&amp;tbnh=85&amp;tbnw=120&amp;prev=/images?q=venezuela+money&amp;um=1&amp;hl=en&amp;rlz=1R2GGLL_en&amp;tbs=isch:1&amp;ei=LgxSTdOBL4H88Aatv-HXCA"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google.com/imgres?imgurl=http://www.lamaracucharadio.com/NOTICIAS/Racoa2.png&amp;imgrefurl=http://www.lamaracucharadio.com/RACOA.htm&amp;usg=__fT_CaTCLznS-uNEQChfzIyQn8gk=&amp;h=259&amp;w=344&amp;sz=209&amp;hl=en&amp;start=4&amp;zoom=1&amp;um=1&amp;itbs=1&amp;tbnid=gXpfqdypaItr8M:&amp;tbnh=90&amp;tbnw=120&amp;prev=/images?q=Gaita+Zuliana&amp;um=1&amp;hl=en&amp;sa=N&amp;rlz=1R2GGLL_en&amp;tbs=isch:1&amp;ei=vQdSTdzZAcOC8gbE5IXVCA"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google.com/imgres?imgurl=http://www.top-things-to-do.com/south-america/angel-falls.jpg&amp;imgrefurl=http://www.top-things-to-do.com/south-america/travel.html&amp;usg=__otp9lTSAKz8Efia2PRJ8Blb5qdc=&amp;h=1200&amp;w=1600&amp;sz=1633&amp;hl=en&amp;start=3&amp;zoom=1&amp;um=1&amp;itbs=1&amp;tbnid=AvKgv5fiC7w_EM:&amp;tbnh=113&amp;tbnw=150&amp;prev=/images?q=angel+falls+pics&amp;um=1&amp;hl=en&amp;safe=active&amp;tbs=isch:1&amp;ei=DDVQTeikGcb3gAfwkKH1Dw" TargetMode="Externa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hyperlink" Target="http://www.google.com/imgres?imgurl=http://www.travel-visit-places.com/wp-content/uploads/angel-falls-1.jpg&amp;imgrefurl=http://www.travel-visit-places.com/angell-falls/&amp;usg=__eD1z82Uf9toeOWx9X2i44Y4PLuw=&amp;h=1024&amp;w=683&amp;sz=171&amp;hl=en&amp;start=11&amp;zoom=1&amp;um=1&amp;itbs=1&amp;tbnid=ozsFgvnUXSkDRM:&amp;tbnh=150&amp;tbnw=100&amp;prev=/images?q=Angel+falls&amp;um=1&amp;hl=en&amp;safe=active&amp;tbs=isch:1&amp;ei=KXdRTYeqOY24twe0-pzwCg" TargetMode="Externa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Venezuela </a:t>
            </a:r>
            <a:endParaRPr lang="en-US" dirty="0"/>
          </a:p>
        </p:txBody>
      </p:sp>
      <p:sp>
        <p:nvSpPr>
          <p:cNvPr id="3" name="Subtitle 2"/>
          <p:cNvSpPr>
            <a:spLocks noGrp="1"/>
          </p:cNvSpPr>
          <p:nvPr>
            <p:ph type="subTitle" idx="1"/>
          </p:nvPr>
        </p:nvSpPr>
        <p:spPr/>
        <p:txBody>
          <a:bodyPr/>
          <a:lstStyle/>
          <a:p>
            <a:r>
              <a:rPr lang="en-US" dirty="0" smtClean="0"/>
              <a:t>By: Allison and Sari </a:t>
            </a:r>
            <a:r>
              <a:rPr lang="en-US" dirty="0" smtClean="0">
                <a:sym typeface="Wingdings" pitchFamily="2" charset="2"/>
              </a:rPr>
              <a:t></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Tourist Attractions, pg 2</a:t>
            </a:r>
            <a:endParaRPr lang="en-US" dirty="0"/>
          </a:p>
        </p:txBody>
      </p:sp>
      <p:sp>
        <p:nvSpPr>
          <p:cNvPr id="3" name="Content Placeholder 2"/>
          <p:cNvSpPr>
            <a:spLocks noGrp="1"/>
          </p:cNvSpPr>
          <p:nvPr>
            <p:ph idx="1"/>
          </p:nvPr>
        </p:nvSpPr>
        <p:spPr/>
        <p:txBody>
          <a:bodyPr/>
          <a:lstStyle/>
          <a:p>
            <a:r>
              <a:rPr lang="es-ES" sz="2400" i="1" dirty="0" smtClean="0"/>
              <a:t>Parque Nacional Canaima-</a:t>
            </a:r>
            <a:r>
              <a:rPr lang="en-US" sz="2200" dirty="0" smtClean="0"/>
              <a:t>This National Forest means “ The Great Savanna” in Spanish.  It is 870 miles from Caracas and the tallest point (Mount Roraima) serves as a triple border point (Venezuela, Brazil, and Guyana). </a:t>
            </a:r>
            <a:endParaRPr lang="en-US" sz="2200" dirty="0"/>
          </a:p>
        </p:txBody>
      </p:sp>
      <p:pic>
        <p:nvPicPr>
          <p:cNvPr id="5" name="Picture 4" descr="http://t2.gstatic.com/images?q=tbn:ANd9GcSXf15GuKh1-f-6KNMS18rY4CldaEIhW9fTEFGxNxzuAuW80F1HoeZXuTgx">
            <a:hlinkClick r:id="rId2"/>
          </p:cNvPr>
          <p:cNvPicPr/>
          <p:nvPr/>
        </p:nvPicPr>
        <p:blipFill>
          <a:blip r:embed="rId3" cstate="print"/>
          <a:srcRect/>
          <a:stretch>
            <a:fillRect/>
          </a:stretch>
        </p:blipFill>
        <p:spPr bwMode="auto">
          <a:xfrm>
            <a:off x="5715000" y="3886200"/>
            <a:ext cx="3200400" cy="2209800"/>
          </a:xfrm>
          <a:prstGeom prst="roundRect">
            <a:avLst>
              <a:gd name="adj" fmla="val 10690"/>
            </a:avLst>
          </a:prstGeom>
          <a:solidFill>
            <a:srgbClr val="FFFFFF">
              <a:shade val="85000"/>
            </a:srgbClr>
          </a:solidFill>
          <a:ln>
            <a:noFill/>
          </a:ln>
          <a:effectLst>
            <a:reflection blurRad="12700" stA="38000" endPos="28000" dist="5000" dir="5400000" sy="-100000" algn="bl" rotWithShape="0"/>
          </a:effectLst>
        </p:spPr>
      </p:pic>
      <p:pic>
        <p:nvPicPr>
          <p:cNvPr id="6" name="Picture 5" descr="http://t2.gstatic.com/images?q=tbn:ANd9GcTcqlydQfI7TZ3kEdeYMWVWTBexmj9UuZ6jMizOrT-Qn6Fn3JR_08jHrnE">
            <a:hlinkClick r:id="rId4"/>
          </p:cNvPr>
          <p:cNvPicPr/>
          <p:nvPr/>
        </p:nvPicPr>
        <p:blipFill>
          <a:blip r:embed="rId5" cstate="print"/>
          <a:srcRect/>
          <a:stretch>
            <a:fillRect/>
          </a:stretch>
        </p:blipFill>
        <p:spPr bwMode="auto">
          <a:xfrm>
            <a:off x="2819400" y="4191000"/>
            <a:ext cx="2667000" cy="1828800"/>
          </a:xfrm>
          <a:prstGeom prst="roundRect">
            <a:avLst>
              <a:gd name="adj" fmla="val 14000"/>
            </a:avLst>
          </a:prstGeom>
          <a:solidFill>
            <a:srgbClr val="FFFFFF">
              <a:shade val="85000"/>
            </a:srgbClr>
          </a:solidFill>
          <a:ln>
            <a:noFill/>
          </a:ln>
          <a:effectLst>
            <a:reflection blurRad="12700" stA="38000" endPos="28000" dist="5000" dir="5400000" sy="-100000" algn="bl" rotWithShape="0"/>
          </a:effectLst>
        </p:spPr>
      </p:pic>
      <p:pic>
        <p:nvPicPr>
          <p:cNvPr id="7" name="Picture 6" descr="http://t0.gstatic.com/images?q=tbn:ANd9GcSF9_JuVmH2BFh0VaICb9YgXFlxf2O9blDmsHSVn4MDul1d9vCMzwLgGNqx">
            <a:hlinkClick r:id="rId6"/>
          </p:cNvPr>
          <p:cNvPicPr/>
          <p:nvPr/>
        </p:nvPicPr>
        <p:blipFill>
          <a:blip r:embed="rId7" cstate="print"/>
          <a:srcRect/>
          <a:stretch>
            <a:fillRect/>
          </a:stretch>
        </p:blipFill>
        <p:spPr bwMode="auto">
          <a:xfrm>
            <a:off x="152400" y="4343400"/>
            <a:ext cx="2514600" cy="1676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Geography/Topography</a:t>
            </a:r>
            <a:endParaRPr lang="en-US" dirty="0"/>
          </a:p>
        </p:txBody>
      </p:sp>
      <p:sp>
        <p:nvSpPr>
          <p:cNvPr id="3" name="Content Placeholder 2"/>
          <p:cNvSpPr>
            <a:spLocks noGrp="1"/>
          </p:cNvSpPr>
          <p:nvPr>
            <p:ph idx="1"/>
          </p:nvPr>
        </p:nvSpPr>
        <p:spPr/>
        <p:txBody>
          <a:bodyPr/>
          <a:lstStyle/>
          <a:p>
            <a:r>
              <a:rPr lang="en-US" dirty="0" smtClean="0"/>
              <a:t>There are 4 regions:</a:t>
            </a:r>
          </a:p>
          <a:p>
            <a:r>
              <a:rPr lang="en-US" dirty="0" smtClean="0"/>
              <a:t>Maracaibo lowlands, the northern mountains, Orinoco plains, and the Guiana highlands.</a:t>
            </a:r>
          </a:p>
          <a:p>
            <a:r>
              <a:rPr lang="en-US" dirty="0" smtClean="0"/>
              <a:t>The </a:t>
            </a:r>
            <a:r>
              <a:rPr lang="en-US" dirty="0" err="1" smtClean="0"/>
              <a:t>corrindents</a:t>
            </a:r>
            <a:r>
              <a:rPr lang="en-US" dirty="0" smtClean="0"/>
              <a:t> are</a:t>
            </a:r>
          </a:p>
          <a:p>
            <a:pPr lvl="7">
              <a:buNone/>
            </a:pPr>
            <a:r>
              <a:rPr lang="en-US" sz="2000" dirty="0" smtClean="0"/>
              <a:t>8</a:t>
            </a:r>
            <a:r>
              <a:rPr lang="en-US" sz="2000" baseline="30000" dirty="0" smtClean="0"/>
              <a:t>o</a:t>
            </a:r>
            <a:r>
              <a:rPr lang="en-US" sz="2000" dirty="0" smtClean="0"/>
              <a:t> North and 66</a:t>
            </a:r>
            <a:r>
              <a:rPr lang="en-US" sz="2000" baseline="30000" dirty="0" smtClean="0"/>
              <a:t>o</a:t>
            </a:r>
            <a:r>
              <a:rPr lang="en-US" sz="2000" dirty="0" smtClean="0"/>
              <a:t> West</a:t>
            </a:r>
            <a:endParaRPr lang="en-US"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pc="600" dirty="0" smtClean="0">
                <a:solidFill>
                  <a:schemeClr val="accent1">
                    <a:lumMod val="20000"/>
                    <a:lumOff val="80000"/>
                  </a:schemeClr>
                </a:solidFill>
              </a:rPr>
              <a:t>FOOD!!!!!!!!</a:t>
            </a:r>
            <a:endParaRPr lang="en-US" b="1" spc="600" dirty="0">
              <a:solidFill>
                <a:schemeClr val="accent1">
                  <a:lumMod val="20000"/>
                  <a:lumOff val="80000"/>
                </a:schemeClr>
              </a:solidFill>
            </a:endParaRPr>
          </a:p>
        </p:txBody>
      </p:sp>
      <p:sp>
        <p:nvSpPr>
          <p:cNvPr id="3" name="Content Placeholder 2"/>
          <p:cNvSpPr>
            <a:spLocks noGrp="1"/>
          </p:cNvSpPr>
          <p:nvPr>
            <p:ph idx="1"/>
          </p:nvPr>
        </p:nvSpPr>
        <p:spPr/>
        <p:txBody>
          <a:bodyPr/>
          <a:lstStyle/>
          <a:p>
            <a:r>
              <a:rPr lang="en-US" dirty="0" err="1" smtClean="0"/>
              <a:t>Arepa</a:t>
            </a:r>
            <a:r>
              <a:rPr lang="en-US" dirty="0" smtClean="0"/>
              <a:t>- a cornmeal cake that can be grilled, baked or fried.  The inside is filled with meat and cheese.</a:t>
            </a:r>
          </a:p>
          <a:p>
            <a:r>
              <a:rPr lang="en-US" dirty="0" smtClean="0"/>
              <a:t> </a:t>
            </a:r>
            <a:r>
              <a:rPr lang="en-US" dirty="0" err="1" smtClean="0"/>
              <a:t>Casabe</a:t>
            </a:r>
            <a:r>
              <a:rPr lang="en-US" dirty="0" smtClean="0"/>
              <a:t>-  a type of bread, considered to be the oldest bread in the Americas.  Often eaten at every meal, Venezuelans eat more than 30,000 kg each year.</a:t>
            </a:r>
            <a:endParaRPr lang="en-US" dirty="0"/>
          </a:p>
        </p:txBody>
      </p:sp>
      <p:pic>
        <p:nvPicPr>
          <p:cNvPr id="5122" name="Picture 2" descr="http://ts2.mm.bing.net/images/thumbnail.aspx?q=525244241145&amp;id=1e1fc6b9e49f269832cb9d42ab9f373e&amp;url=http://chadzilla.typepad.com/photos/trilogia_en_fusion_2008/p9270085.jpg"/>
          <p:cNvPicPr>
            <a:picLocks noChangeAspect="1" noChangeArrowheads="1"/>
          </p:cNvPicPr>
          <p:nvPr/>
        </p:nvPicPr>
        <p:blipFill>
          <a:blip r:embed="rId2" cstate="print"/>
          <a:srcRect/>
          <a:stretch>
            <a:fillRect/>
          </a:stretch>
        </p:blipFill>
        <p:spPr bwMode="auto">
          <a:xfrm>
            <a:off x="6937375" y="0"/>
            <a:ext cx="2206625" cy="1654969"/>
          </a:xfrm>
          <a:prstGeom prst="rect">
            <a:avLst/>
          </a:prstGeom>
          <a:noFill/>
        </p:spPr>
      </p:pic>
      <p:pic>
        <p:nvPicPr>
          <p:cNvPr id="5124" name="Picture 4" descr="http://ts4.mm.bing.net/images/thumbnail.aspx?q=546413555711&amp;id=efd8f64f900a506837bd6b155d867c39&amp;url=http://i53.tinypic.com/2lvean9.jpg"/>
          <p:cNvPicPr>
            <a:picLocks noChangeAspect="1" noChangeArrowheads="1"/>
          </p:cNvPicPr>
          <p:nvPr/>
        </p:nvPicPr>
        <p:blipFill>
          <a:blip r:embed="rId3" cstate="print"/>
          <a:srcRect/>
          <a:stretch>
            <a:fillRect/>
          </a:stretch>
        </p:blipFill>
        <p:spPr bwMode="auto">
          <a:xfrm>
            <a:off x="6286500" y="4962524"/>
            <a:ext cx="2857500" cy="1895476"/>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FOOD!!!!!!!!!</a:t>
            </a:r>
            <a:endParaRPr lang="en-US" dirty="0"/>
          </a:p>
        </p:txBody>
      </p:sp>
      <p:sp>
        <p:nvSpPr>
          <p:cNvPr id="3" name="Content Placeholder 2"/>
          <p:cNvSpPr>
            <a:spLocks noGrp="1"/>
          </p:cNvSpPr>
          <p:nvPr>
            <p:ph idx="1"/>
          </p:nvPr>
        </p:nvSpPr>
        <p:spPr/>
        <p:txBody>
          <a:bodyPr/>
          <a:lstStyle/>
          <a:p>
            <a:r>
              <a:rPr lang="en-US" dirty="0" err="1" smtClean="0"/>
              <a:t>Ensalada</a:t>
            </a:r>
            <a:r>
              <a:rPr lang="en-US" dirty="0" smtClean="0"/>
              <a:t> </a:t>
            </a:r>
            <a:r>
              <a:rPr lang="en-US" dirty="0" err="1" smtClean="0"/>
              <a:t>caprese</a:t>
            </a:r>
            <a:r>
              <a:rPr lang="en-US" dirty="0" smtClean="0"/>
              <a:t>- Famous Italian </a:t>
            </a:r>
          </a:p>
          <a:p>
            <a:r>
              <a:rPr lang="en-US" dirty="0" smtClean="0"/>
              <a:t>dish, consisting of tomato, mozzarella cheese and fresh basil</a:t>
            </a:r>
          </a:p>
          <a:p>
            <a:r>
              <a:rPr lang="en-US" dirty="0" err="1" smtClean="0"/>
              <a:t>Lengua</a:t>
            </a:r>
            <a:r>
              <a:rPr lang="en-US" dirty="0" smtClean="0"/>
              <a:t> de res- Wonderful cow tongue served in a </a:t>
            </a:r>
            <a:r>
              <a:rPr lang="en-US" dirty="0" err="1" smtClean="0"/>
              <a:t>viniagretta</a:t>
            </a:r>
            <a:endParaRPr lang="en-US" dirty="0"/>
          </a:p>
        </p:txBody>
      </p:sp>
      <p:pic>
        <p:nvPicPr>
          <p:cNvPr id="4100" name="Picture 4" descr="http://ts3.mm.bing.net/images/thumbnail.aspx?q=422310511198&amp;id=8bf4487e91d664e9ef7c1d966cfde808&amp;url=http%3a%2f%2f3.bp.blogspot.com%2f_OmaItz0oS0o%2fS3KiALqeHuI%2fAAAAAAAAAFY%2fkDSqi6ylsQY%2fs320%2fensalada_caprese.jpg"/>
          <p:cNvPicPr>
            <a:picLocks noChangeAspect="1" noChangeArrowheads="1"/>
          </p:cNvPicPr>
          <p:nvPr/>
        </p:nvPicPr>
        <p:blipFill>
          <a:blip r:embed="rId2" cstate="print"/>
          <a:srcRect/>
          <a:stretch>
            <a:fillRect/>
          </a:stretch>
        </p:blipFill>
        <p:spPr bwMode="auto">
          <a:xfrm>
            <a:off x="7258050" y="0"/>
            <a:ext cx="1885950" cy="1752600"/>
          </a:xfrm>
          <a:prstGeom prst="rect">
            <a:avLst/>
          </a:prstGeom>
          <a:noFill/>
        </p:spPr>
      </p:pic>
      <p:pic>
        <p:nvPicPr>
          <p:cNvPr id="4102" name="Picture 6" descr="http://ts2.mm.bing.net/images/thumbnail.aspx?q=408520886253&amp;id=e0c734a68209d8608268ca53c16243f4&amp;url=http://4.bp.blogspot.com/_9rhrEcWTWfQ/TB6bbvgJKzI/AAAAAAAABzQ/aXsvYo--7Ss/s400/Lengua+027.jpg"/>
          <p:cNvPicPr>
            <a:picLocks noChangeAspect="1" noChangeArrowheads="1"/>
          </p:cNvPicPr>
          <p:nvPr/>
        </p:nvPicPr>
        <p:blipFill>
          <a:blip r:embed="rId3" cstate="print"/>
          <a:srcRect/>
          <a:stretch>
            <a:fillRect/>
          </a:stretch>
        </p:blipFill>
        <p:spPr bwMode="auto">
          <a:xfrm>
            <a:off x="1295400" y="4648200"/>
            <a:ext cx="2514600" cy="188595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err="1" smtClean="0"/>
              <a:t>Besito</a:t>
            </a:r>
            <a:r>
              <a:rPr lang="en-US" dirty="0" smtClean="0"/>
              <a:t> De coco- Very popular all- year coconut cookies</a:t>
            </a:r>
            <a:endParaRPr lang="en-US" dirty="0"/>
          </a:p>
        </p:txBody>
      </p:sp>
      <p:pic>
        <p:nvPicPr>
          <p:cNvPr id="4" name="Picture 2" descr="http://ts3.mm.bing.net/images/thumbnail.aspx?q=410056143482&amp;id=d27f1f4ec970da3d24183fc164b913e5&amp;url=http%3a%2f%2f1.bp.blogspot.com%2f_UvDK4GxYmzs%2fS-XWnafEp4I%2fAAAAAAAAJuM%2fTJt5vxCiFik%2fs1600%2fbesitos-coco455.jpg"/>
          <p:cNvPicPr>
            <a:picLocks noChangeAspect="1" noChangeArrowheads="1"/>
          </p:cNvPicPr>
          <p:nvPr/>
        </p:nvPicPr>
        <p:blipFill>
          <a:blip r:embed="rId2" cstate="print"/>
          <a:srcRect/>
          <a:stretch>
            <a:fillRect/>
          </a:stretch>
        </p:blipFill>
        <p:spPr bwMode="auto">
          <a:xfrm>
            <a:off x="2209800" y="2590800"/>
            <a:ext cx="4267200" cy="42672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sz="8800" dirty="0" smtClean="0"/>
              <a:t>THE END</a:t>
            </a:r>
          </a:p>
          <a:p>
            <a:pPr>
              <a:buNone/>
            </a:pPr>
            <a:r>
              <a:rPr lang="en-US" sz="8800" dirty="0" smtClean="0">
                <a:sym typeface="Wingdings" pitchFamily="2" charset="2"/>
              </a:rPr>
              <a:t></a:t>
            </a:r>
            <a:endParaRPr lang="en-US" sz="8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 </a:t>
            </a:r>
            <a:endParaRPr lang="en-US" dirty="0"/>
          </a:p>
        </p:txBody>
      </p:sp>
      <p:sp>
        <p:nvSpPr>
          <p:cNvPr id="3" name="Content Placeholder 2"/>
          <p:cNvSpPr>
            <a:spLocks noGrp="1"/>
          </p:cNvSpPr>
          <p:nvPr>
            <p:ph idx="1"/>
          </p:nvPr>
        </p:nvSpPr>
        <p:spPr/>
        <p:txBody>
          <a:bodyPr>
            <a:normAutofit/>
          </a:bodyPr>
          <a:lstStyle/>
          <a:p>
            <a:r>
              <a:rPr lang="en-US" sz="1100" u="sng" dirty="0" smtClean="0">
                <a:hlinkClick r:id="rId2"/>
              </a:rPr>
              <a:t>http://www.animalinfo.org/country/venezuel.htm</a:t>
            </a:r>
            <a:endParaRPr lang="en-US" sz="1100" dirty="0" smtClean="0"/>
          </a:p>
          <a:p>
            <a:r>
              <a:rPr lang="en-US" sz="1100" u="sng" dirty="0" smtClean="0">
                <a:hlinkClick r:id="rId3"/>
              </a:rPr>
              <a:t>http://en.wikipedia.org/wiki/Giant_Armadillo</a:t>
            </a:r>
            <a:endParaRPr lang="en-US" sz="1100" dirty="0" smtClean="0"/>
          </a:p>
          <a:p>
            <a:r>
              <a:rPr lang="en-US" sz="1100" u="sng" dirty="0" smtClean="0">
                <a:hlinkClick r:id="rId4"/>
              </a:rPr>
              <a:t>http://en.wikipedia.org/wiki/Brown_Hairy_Dwarf_Porcupine</a:t>
            </a:r>
            <a:endParaRPr lang="en-US" sz="1100" dirty="0" smtClean="0"/>
          </a:p>
          <a:p>
            <a:r>
              <a:rPr lang="en-US" sz="1100" u="sng" dirty="0" smtClean="0">
                <a:hlinkClick r:id="rId5"/>
              </a:rPr>
              <a:t>http://en.wikipedia.org/wiki/Northern_Ghost_Bat</a:t>
            </a:r>
            <a:endParaRPr lang="en-US" sz="1100" dirty="0" smtClean="0"/>
          </a:p>
          <a:p>
            <a:r>
              <a:rPr lang="en-US" sz="1100" u="sng" dirty="0" smtClean="0">
                <a:hlinkClick r:id="rId6"/>
              </a:rPr>
              <a:t>http://en.wikipedia.org/wiki/Rafael_Arr%C3%A1iz_Lucca</a:t>
            </a:r>
            <a:endParaRPr lang="en-US" sz="1100" dirty="0" smtClean="0"/>
          </a:p>
          <a:p>
            <a:r>
              <a:rPr lang="en-US" sz="1100" u="sng" dirty="0" smtClean="0">
                <a:hlinkClick r:id="rId7"/>
              </a:rPr>
              <a:t>http://en.wikipedia.org/wiki/Teresa_de_la_Parra</a:t>
            </a:r>
            <a:endParaRPr lang="en-US" sz="1100" dirty="0" smtClean="0"/>
          </a:p>
          <a:p>
            <a:r>
              <a:rPr lang="en-US" sz="1100" u="sng" dirty="0" smtClean="0">
                <a:hlinkClick r:id="rId8"/>
              </a:rPr>
              <a:t>http://en.wikipedia.org/wiki/Andr%C3%A9s_Eloy_Blanco</a:t>
            </a:r>
            <a:endParaRPr lang="en-US" sz="1100" dirty="0" smtClean="0"/>
          </a:p>
          <a:p>
            <a:r>
              <a:rPr lang="en-US" sz="1100" u="sng" dirty="0" smtClean="0">
                <a:hlinkClick r:id="rId9"/>
              </a:rPr>
              <a:t>http://en.wikipedia.org/wiki/Federal_republic</a:t>
            </a:r>
            <a:endParaRPr lang="en-US" sz="1100" u="sng" dirty="0" smtClean="0"/>
          </a:p>
          <a:p>
            <a:r>
              <a:rPr lang="en-US" sz="1100" u="sng" dirty="0" smtClean="0">
                <a:hlinkClick r:id="rId10"/>
              </a:rPr>
              <a:t>http://www.flightshotelstours.com/world-travel-destinations/venezuela-tours/tourist-attractions/angel-falls.html</a:t>
            </a:r>
            <a:endParaRPr lang="en-US" sz="1100" u="sng" dirty="0" smtClean="0"/>
          </a:p>
          <a:p>
            <a:r>
              <a:rPr lang="en-US" sz="1800" dirty="0" smtClean="0">
                <a:hlinkClick r:id="rId11"/>
              </a:rPr>
              <a:t>http://www.facts-about.org.uk/history-and-events-timeline-venezuela.htm</a:t>
            </a:r>
            <a:endParaRPr lang="en-US" sz="1800" dirty="0" smtClean="0"/>
          </a:p>
          <a:p>
            <a:r>
              <a:rPr lang="en-US" sz="1800" dirty="0" smtClean="0">
                <a:hlinkClick r:id="rId12"/>
              </a:rPr>
              <a:t>http://en.wikipedia.org/wiki/List_of_cities_in_Venezuela</a:t>
            </a:r>
            <a:endParaRPr lang="en-US" sz="1800" dirty="0" smtClean="0"/>
          </a:p>
          <a:p>
            <a:pPr>
              <a:buNone/>
            </a:pPr>
            <a:r>
              <a:rPr lang="en-US" sz="1800" dirty="0" smtClean="0"/>
              <a:t> http://en.wikipedia.org/wiki/Geography_of_Venezuela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3" name="Content Placeholder 2"/>
          <p:cNvSpPr>
            <a:spLocks noGrp="1"/>
          </p:cNvSpPr>
          <p:nvPr>
            <p:ph idx="1"/>
          </p:nvPr>
        </p:nvSpPr>
        <p:spPr/>
        <p:txBody>
          <a:bodyPr>
            <a:normAutofit/>
          </a:bodyPr>
          <a:lstStyle/>
          <a:p>
            <a:r>
              <a:rPr lang="en-US" sz="2000" dirty="0" smtClean="0"/>
              <a:t>Before 1498, Venezuela was inhabited by several tribes, than stupid Christopher Columbus came</a:t>
            </a:r>
          </a:p>
          <a:p>
            <a:r>
              <a:rPr lang="en-US" sz="2000" dirty="0" smtClean="0"/>
              <a:t>1535: Spain colonizes Venezuela</a:t>
            </a:r>
          </a:p>
          <a:p>
            <a:r>
              <a:rPr lang="en-US" sz="2000" dirty="0" smtClean="0"/>
              <a:t>July 5</a:t>
            </a:r>
            <a:r>
              <a:rPr lang="en-US" sz="2000" baseline="30000" dirty="0" smtClean="0"/>
              <a:t>th</a:t>
            </a:r>
            <a:r>
              <a:rPr lang="en-US" sz="2000" dirty="0" smtClean="0"/>
              <a:t>, 1811: Venezuela declares independence from Spain</a:t>
            </a:r>
          </a:p>
          <a:p>
            <a:r>
              <a:rPr lang="en-US" sz="2000" dirty="0" smtClean="0"/>
              <a:t>1831: General Jose Antonio </a:t>
            </a:r>
            <a:r>
              <a:rPr lang="en-US" sz="2000" dirty="0" err="1" smtClean="0"/>
              <a:t>Paez</a:t>
            </a:r>
            <a:r>
              <a:rPr lang="en-US" sz="2000" dirty="0" smtClean="0"/>
              <a:t> became the first president</a:t>
            </a:r>
          </a:p>
          <a:p>
            <a:r>
              <a:rPr lang="en-US" sz="2000" dirty="0" smtClean="0"/>
              <a:t>1800’s: Venezuela torn by a civil war</a:t>
            </a:r>
          </a:p>
          <a:p>
            <a:r>
              <a:rPr lang="en-US" sz="2000" dirty="0" smtClean="0"/>
              <a:t>1950: Marcos Perez Jimenez becomes dictator</a:t>
            </a:r>
          </a:p>
          <a:p>
            <a:r>
              <a:rPr lang="en-US" sz="2000" dirty="0" smtClean="0"/>
              <a:t>1999: Venezuela accepts today’s constitution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Animals</a:t>
            </a:r>
            <a:endParaRPr lang="en-US" dirty="0"/>
          </a:p>
        </p:txBody>
      </p:sp>
      <p:sp>
        <p:nvSpPr>
          <p:cNvPr id="3" name="Content Placeholder 2"/>
          <p:cNvSpPr>
            <a:spLocks noGrp="1"/>
          </p:cNvSpPr>
          <p:nvPr>
            <p:ph idx="1"/>
          </p:nvPr>
        </p:nvSpPr>
        <p:spPr>
          <a:xfrm>
            <a:off x="0" y="1600200"/>
            <a:ext cx="9144000" cy="5257800"/>
          </a:xfrm>
        </p:spPr>
        <p:txBody>
          <a:bodyPr>
            <a:normAutofit/>
          </a:bodyPr>
          <a:lstStyle/>
          <a:p>
            <a:r>
              <a:rPr lang="en-US" sz="2000" dirty="0" smtClean="0"/>
              <a:t>Giant Armadillo- It’s average length is 35 inches. 2/5 is the tail length. </a:t>
            </a:r>
          </a:p>
          <a:p>
            <a:endParaRPr lang="en-US" sz="2000" dirty="0" smtClean="0"/>
          </a:p>
          <a:p>
            <a:endParaRPr lang="en-US" sz="2000" dirty="0" smtClean="0"/>
          </a:p>
          <a:p>
            <a:r>
              <a:rPr lang="en-US" sz="2000" dirty="0" smtClean="0"/>
              <a:t>Brown hairy dwarf porcupine- Natural habitat is the sub-tropical or tropical moist lowland forests. </a:t>
            </a:r>
          </a:p>
          <a:p>
            <a:pPr>
              <a:buNone/>
            </a:pPr>
            <a:endParaRPr lang="en-US" sz="2000" dirty="0" smtClean="0"/>
          </a:p>
          <a:p>
            <a:r>
              <a:rPr lang="en-US" sz="2000" dirty="0" smtClean="0"/>
              <a:t>Northern Ghost Bat- It is rare and completely white. Often found infected with rabies.  </a:t>
            </a:r>
          </a:p>
          <a:p>
            <a:endParaRPr lang="en-US" dirty="0" smtClean="0"/>
          </a:p>
          <a:p>
            <a:endParaRPr lang="en-US" dirty="0" smtClean="0"/>
          </a:p>
        </p:txBody>
      </p:sp>
      <p:pic>
        <p:nvPicPr>
          <p:cNvPr id="12290" name="Picture 2" descr="http://t2.gstatic.com/images?q=tbn:ANd9GcSiANTMDlGyPUNQGq4Bj3sLI-Plpi4TETSmQrkTvb6jbPvB3DNvRFacf6n0">
            <a:hlinkClick r:id="rId2"/>
          </p:cNvPr>
          <p:cNvPicPr>
            <a:picLocks noChangeAspect="1" noChangeArrowheads="1"/>
          </p:cNvPicPr>
          <p:nvPr/>
        </p:nvPicPr>
        <p:blipFill>
          <a:blip r:embed="rId3" cstate="print"/>
          <a:srcRect/>
          <a:stretch>
            <a:fillRect/>
          </a:stretch>
        </p:blipFill>
        <p:spPr bwMode="auto">
          <a:xfrm>
            <a:off x="6019800" y="4343400"/>
            <a:ext cx="2588052" cy="2209800"/>
          </a:xfrm>
          <a:prstGeom prst="rect">
            <a:avLst/>
          </a:prstGeom>
          <a:noFill/>
        </p:spPr>
      </p:pic>
      <p:pic>
        <p:nvPicPr>
          <p:cNvPr id="12292" name="Picture 4" descr="http://t2.gstatic.com/images?q=tbn:ANd9GcQoaPtC7D466lDpdAq6rAicQL3_rGEA6-tkYU39Ubk9Ahn75HfBIP7peDg">
            <a:hlinkClick r:id="rId4"/>
          </p:cNvPr>
          <p:cNvPicPr>
            <a:picLocks noChangeAspect="1" noChangeArrowheads="1"/>
          </p:cNvPicPr>
          <p:nvPr/>
        </p:nvPicPr>
        <p:blipFill>
          <a:blip r:embed="rId5" cstate="print"/>
          <a:srcRect/>
          <a:stretch>
            <a:fillRect/>
          </a:stretch>
        </p:blipFill>
        <p:spPr bwMode="auto">
          <a:xfrm>
            <a:off x="2895600" y="4433299"/>
            <a:ext cx="1828800" cy="2424701"/>
          </a:xfrm>
          <a:prstGeom prst="rect">
            <a:avLst/>
          </a:prstGeom>
          <a:noFill/>
        </p:spPr>
      </p:pic>
      <p:pic>
        <p:nvPicPr>
          <p:cNvPr id="12294" name="Picture 6" descr="http://t3.gstatic.com/images?q=tbn:ANd9GcTgvtOEiOsgac9PXhUVTzNmePLQuYCeL3cAQ8smsM574aGnqTVbDX5o3BI">
            <a:hlinkClick r:id="rId6"/>
          </p:cNvPr>
          <p:cNvPicPr>
            <a:picLocks noChangeAspect="1" noChangeArrowheads="1"/>
          </p:cNvPicPr>
          <p:nvPr/>
        </p:nvPicPr>
        <p:blipFill>
          <a:blip r:embed="rId7" cstate="print"/>
          <a:srcRect/>
          <a:stretch>
            <a:fillRect/>
          </a:stretch>
        </p:blipFill>
        <p:spPr bwMode="auto">
          <a:xfrm>
            <a:off x="304800" y="4419600"/>
            <a:ext cx="1676400" cy="2240422"/>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Photos</a:t>
            </a:r>
            <a:endParaRPr lang="en-US" dirty="0"/>
          </a:p>
        </p:txBody>
      </p:sp>
      <p:pic>
        <p:nvPicPr>
          <p:cNvPr id="11266" name="Picture 2" descr="http://upload.wikimedia.org/wikipedia/commons/thumb/c/cb/Ve-map.png/300px-Ve-map.png">
            <a:hlinkClick r:id="rId2"/>
          </p:cNvPr>
          <p:cNvPicPr>
            <a:picLocks noChangeAspect="1" noChangeArrowheads="1"/>
          </p:cNvPicPr>
          <p:nvPr/>
        </p:nvPicPr>
        <p:blipFill>
          <a:blip r:embed="rId3" cstate="print"/>
          <a:srcRect/>
          <a:stretch>
            <a:fillRect/>
          </a:stretch>
        </p:blipFill>
        <p:spPr bwMode="auto">
          <a:xfrm>
            <a:off x="0" y="2359660"/>
            <a:ext cx="4191000" cy="4498340"/>
          </a:xfrm>
          <a:prstGeom prst="rect">
            <a:avLst/>
          </a:prstGeom>
          <a:noFill/>
        </p:spPr>
      </p:pic>
      <p:pic>
        <p:nvPicPr>
          <p:cNvPr id="11268" name="Picture 4" descr="http://t3.gstatic.com/images?q=tbn:ANd9GcTxmWlSeFm-farjwl7M5Ycvub4V8go8s_u1M1X797o3xUu0nGL9jCoH4A">
            <a:hlinkClick r:id="rId4"/>
          </p:cNvPr>
          <p:cNvPicPr>
            <a:picLocks noChangeAspect="1" noChangeArrowheads="1"/>
          </p:cNvPicPr>
          <p:nvPr/>
        </p:nvPicPr>
        <p:blipFill>
          <a:blip r:embed="rId5" cstate="print"/>
          <a:srcRect/>
          <a:stretch>
            <a:fillRect/>
          </a:stretch>
        </p:blipFill>
        <p:spPr bwMode="auto">
          <a:xfrm>
            <a:off x="6019800" y="2590800"/>
            <a:ext cx="2796985" cy="1981200"/>
          </a:xfrm>
          <a:prstGeom prst="rect">
            <a:avLst/>
          </a:prstGeom>
          <a:noFill/>
        </p:spPr>
      </p:pic>
      <p:pic>
        <p:nvPicPr>
          <p:cNvPr id="11270" name="Picture 6" descr="http://t0.gstatic.com/images?q=tbn:ANd9GcR5-S79UzXiuRIkKBrOOeuMadDf5ngGSWjxjNr80Ktqa_49ZbVaLpdhqag">
            <a:hlinkClick r:id="rId6"/>
          </p:cNvPr>
          <p:cNvPicPr>
            <a:picLocks noChangeAspect="1" noChangeArrowheads="1"/>
          </p:cNvPicPr>
          <p:nvPr/>
        </p:nvPicPr>
        <p:blipFill>
          <a:blip r:embed="rId7" cstate="print"/>
          <a:srcRect/>
          <a:stretch>
            <a:fillRect/>
          </a:stretch>
        </p:blipFill>
        <p:spPr bwMode="auto">
          <a:xfrm>
            <a:off x="5843290" y="4648200"/>
            <a:ext cx="3300710" cy="22098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Popular (famous) Authors</a:t>
            </a:r>
            <a:endParaRPr lang="en-US" dirty="0"/>
          </a:p>
        </p:txBody>
      </p:sp>
      <p:sp>
        <p:nvSpPr>
          <p:cNvPr id="3" name="Content Placeholder 2"/>
          <p:cNvSpPr>
            <a:spLocks noGrp="1"/>
          </p:cNvSpPr>
          <p:nvPr>
            <p:ph idx="1"/>
          </p:nvPr>
        </p:nvSpPr>
        <p:spPr/>
        <p:txBody>
          <a:bodyPr/>
          <a:lstStyle/>
          <a:p>
            <a:r>
              <a:rPr lang="en-US" dirty="0" smtClean="0"/>
              <a:t>Rafael Arraiz Lucca- (Batallas, published 1995) He is a poet. </a:t>
            </a:r>
          </a:p>
          <a:p>
            <a:r>
              <a:rPr lang="en-US" dirty="0" smtClean="0"/>
              <a:t>Teresa de la Parra- (Souvenirs of Mama Blanca, published 1929) She wrote books.</a:t>
            </a:r>
          </a:p>
          <a:p>
            <a:r>
              <a:rPr lang="en-US" dirty="0" smtClean="0"/>
              <a:t>Andres Eloy Blanco- (Canto a </a:t>
            </a:r>
            <a:r>
              <a:rPr lang="en-US" dirty="0" err="1" smtClean="0"/>
              <a:t>Esapna</a:t>
            </a:r>
            <a:r>
              <a:rPr lang="en-US" dirty="0" smtClean="0"/>
              <a:t>, published 1923) He wrote poems and books.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 of government.</a:t>
            </a:r>
            <a:endParaRPr lang="en-US" dirty="0"/>
          </a:p>
        </p:txBody>
      </p:sp>
      <p:sp>
        <p:nvSpPr>
          <p:cNvPr id="3" name="Content Placeholder 2"/>
          <p:cNvSpPr>
            <a:spLocks noGrp="1"/>
          </p:cNvSpPr>
          <p:nvPr>
            <p:ph idx="1"/>
          </p:nvPr>
        </p:nvSpPr>
        <p:spPr/>
        <p:txBody>
          <a:bodyPr/>
          <a:lstStyle/>
          <a:p>
            <a:r>
              <a:rPr lang="en-US" dirty="0" smtClean="0"/>
              <a:t>Federal Republic governed by a constitution.</a:t>
            </a:r>
          </a:p>
          <a:p>
            <a:r>
              <a:rPr lang="en-US" dirty="0" smtClean="0"/>
              <a:t>It is like the U.S government</a:t>
            </a:r>
          </a:p>
          <a:p>
            <a:r>
              <a:rPr lang="en-US" dirty="0" smtClean="0"/>
              <a:t>People can have a say in what goes 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Large Cities</a:t>
            </a:r>
            <a:endParaRPr lang="en-US" dirty="0"/>
          </a:p>
        </p:txBody>
      </p:sp>
      <p:sp>
        <p:nvSpPr>
          <p:cNvPr id="3" name="Content Placeholder 2"/>
          <p:cNvSpPr>
            <a:spLocks noGrp="1"/>
          </p:cNvSpPr>
          <p:nvPr>
            <p:ph idx="1"/>
          </p:nvPr>
        </p:nvSpPr>
        <p:spPr/>
        <p:txBody>
          <a:bodyPr/>
          <a:lstStyle/>
          <a:p>
            <a:r>
              <a:rPr lang="en-US" dirty="0" smtClean="0"/>
              <a:t>Caracas, </a:t>
            </a:r>
            <a:r>
              <a:rPr lang="en-US" dirty="0" err="1" smtClean="0"/>
              <a:t>Districo</a:t>
            </a:r>
            <a:r>
              <a:rPr lang="en-US" dirty="0" smtClean="0"/>
              <a:t> Capital-5,276,000</a:t>
            </a:r>
          </a:p>
          <a:p>
            <a:r>
              <a:rPr lang="en-US" dirty="0" smtClean="0"/>
              <a:t>Maracaibo, Zulia- 3,136,670</a:t>
            </a:r>
          </a:p>
          <a:p>
            <a:r>
              <a:rPr lang="en-US" dirty="0" smtClean="0"/>
              <a:t>Valencia, Carabobo- 2,385,202</a:t>
            </a:r>
          </a:p>
          <a:p>
            <a:r>
              <a:rPr lang="en-US" dirty="0" smtClean="0"/>
              <a:t>Maracay, Aragua- 1,300,000</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Culture</a:t>
            </a:r>
            <a:endParaRPr lang="en-US" dirty="0"/>
          </a:p>
        </p:txBody>
      </p:sp>
      <p:sp>
        <p:nvSpPr>
          <p:cNvPr id="3" name="Content Placeholder 2"/>
          <p:cNvSpPr>
            <a:spLocks noGrp="1"/>
          </p:cNvSpPr>
          <p:nvPr>
            <p:ph idx="1"/>
          </p:nvPr>
        </p:nvSpPr>
        <p:spPr>
          <a:xfrm>
            <a:off x="457200" y="1600200"/>
            <a:ext cx="8686800" cy="5257800"/>
          </a:xfrm>
        </p:spPr>
        <p:txBody>
          <a:bodyPr>
            <a:normAutofit/>
          </a:bodyPr>
          <a:lstStyle/>
          <a:p>
            <a:r>
              <a:rPr lang="en-US" sz="2400" dirty="0" smtClean="0"/>
              <a:t>More than 96% consider themselves to be catholic, most of the rest are Protestant.  The heritage has been heavily influenced by the Caribbean context.  The culture has been shaped by Spanish and African influences along with the ancient tribes that lived there.</a:t>
            </a:r>
          </a:p>
          <a:p>
            <a:r>
              <a:rPr lang="en-US" sz="2400" dirty="0" err="1" smtClean="0"/>
              <a:t>Gatia</a:t>
            </a:r>
            <a:r>
              <a:rPr lang="en-US" sz="2400" dirty="0" smtClean="0"/>
              <a:t> </a:t>
            </a:r>
            <a:r>
              <a:rPr lang="en-US" sz="2400" dirty="0" err="1" smtClean="0"/>
              <a:t>Zuliana</a:t>
            </a:r>
            <a:r>
              <a:rPr lang="en-US" sz="2400" dirty="0" smtClean="0"/>
              <a:t> is a dance often preformed at the Christmas </a:t>
            </a:r>
          </a:p>
          <a:p>
            <a:pPr>
              <a:buNone/>
            </a:pPr>
            <a:r>
              <a:rPr lang="en-US" sz="2400" dirty="0" smtClean="0"/>
              <a:t>season.  </a:t>
            </a:r>
          </a:p>
          <a:p>
            <a:pPr>
              <a:buNone/>
            </a:pPr>
            <a:r>
              <a:rPr lang="en-US" sz="2400" dirty="0" smtClean="0"/>
              <a:t>It is a type of folk music</a:t>
            </a:r>
            <a:endParaRPr lang="en-US" sz="2400" dirty="0"/>
          </a:p>
        </p:txBody>
      </p:sp>
      <p:pic>
        <p:nvPicPr>
          <p:cNvPr id="7170" name="Picture 2" descr="http://t3.gstatic.com/images?q=tbn:ANd9GcSoz9gHhj_hiWs3GofLi1_sDNbtULK2Hs3ftWbDcR7pTSx2Wyq_hHBpMNg">
            <a:hlinkClick r:id="rId2"/>
          </p:cNvPr>
          <p:cNvPicPr>
            <a:picLocks noChangeAspect="1" noChangeArrowheads="1"/>
          </p:cNvPicPr>
          <p:nvPr/>
        </p:nvPicPr>
        <p:blipFill>
          <a:blip r:embed="rId3" cstate="print"/>
          <a:srcRect/>
          <a:stretch>
            <a:fillRect/>
          </a:stretch>
        </p:blipFill>
        <p:spPr bwMode="auto">
          <a:xfrm>
            <a:off x="4648200" y="4038600"/>
            <a:ext cx="4495800" cy="28194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Tourist Attractions</a:t>
            </a:r>
            <a:endParaRPr lang="en-US" dirty="0"/>
          </a:p>
        </p:txBody>
      </p:sp>
      <p:sp>
        <p:nvSpPr>
          <p:cNvPr id="3" name="Content Placeholder 2"/>
          <p:cNvSpPr>
            <a:spLocks noGrp="1"/>
          </p:cNvSpPr>
          <p:nvPr>
            <p:ph idx="1"/>
          </p:nvPr>
        </p:nvSpPr>
        <p:spPr/>
        <p:txBody>
          <a:bodyPr/>
          <a:lstStyle/>
          <a:p>
            <a:r>
              <a:rPr lang="en-US" dirty="0" smtClean="0"/>
              <a:t>Angel Falls: </a:t>
            </a:r>
            <a:r>
              <a:rPr lang="en-US" sz="2400" dirty="0" smtClean="0"/>
              <a:t>Also known as </a:t>
            </a:r>
            <a:r>
              <a:rPr lang="en-US" sz="2400" dirty="0" err="1" smtClean="0"/>
              <a:t>Kerepakupai</a:t>
            </a:r>
            <a:r>
              <a:rPr lang="en-US" sz="2400" dirty="0" smtClean="0"/>
              <a:t> </a:t>
            </a:r>
            <a:r>
              <a:rPr lang="en-US" sz="2400" dirty="0" err="1" smtClean="0"/>
              <a:t>Meru</a:t>
            </a:r>
            <a:r>
              <a:rPr lang="en-US" sz="2400" dirty="0" smtClean="0"/>
              <a:t>. It’s water’s free-fall for .6 mile it makes it the world’s highest waterfall.</a:t>
            </a:r>
            <a:endParaRPr lang="en-US" sz="2400" dirty="0"/>
          </a:p>
        </p:txBody>
      </p:sp>
      <p:pic>
        <p:nvPicPr>
          <p:cNvPr id="5" name="Picture 4" descr="http://t0.gstatic.com/images?q=tbn:ANd9GcQ4NKBxok80bBc3BG7-zdCENnX7tYSEKvS6BvmpSQ1D7IiQ1jrzJFAwlVU">
            <a:hlinkClick r:id="rId2"/>
          </p:cNvPr>
          <p:cNvPicPr/>
          <p:nvPr/>
        </p:nvPicPr>
        <p:blipFill>
          <a:blip r:embed="rId3" cstate="print"/>
          <a:srcRect b="9524"/>
          <a:stretch>
            <a:fillRect/>
          </a:stretch>
        </p:blipFill>
        <p:spPr bwMode="auto">
          <a:xfrm>
            <a:off x="6019800" y="3886200"/>
            <a:ext cx="2438400" cy="1447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6" descr="http://library.thinkquest.org/J002604/innerangel.jpeg"/>
          <p:cNvPicPr/>
          <p:nvPr/>
        </p:nvPicPr>
        <p:blipFill>
          <a:blip r:embed="rId4" cstate="print"/>
          <a:srcRect/>
          <a:stretch>
            <a:fillRect/>
          </a:stretch>
        </p:blipFill>
        <p:spPr bwMode="auto">
          <a:xfrm>
            <a:off x="609600" y="3505200"/>
            <a:ext cx="2133600" cy="2514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9458" name="Picture 2" descr="http://t1.gstatic.com/images?q=tbn:ANd9GcTDFR6SWmEqJ2h0ZMsjNwuyLtgbtdoHpoMvYzaFVuRt7X9qLS9EUbe8VX0c">
            <a:hlinkClick r:id="rId5"/>
          </p:cNvPr>
          <p:cNvPicPr>
            <a:picLocks noChangeAspect="1" noChangeArrowheads="1"/>
          </p:cNvPicPr>
          <p:nvPr/>
        </p:nvPicPr>
        <p:blipFill>
          <a:blip r:embed="rId6" cstate="print"/>
          <a:srcRect/>
          <a:stretch>
            <a:fillRect/>
          </a:stretch>
        </p:blipFill>
        <p:spPr bwMode="auto">
          <a:xfrm>
            <a:off x="3657600" y="3429000"/>
            <a:ext cx="1905000" cy="28575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theme/theme1.xml><?xml version="1.0" encoding="utf-8"?>
<a:theme xmlns:a="http://schemas.openxmlformats.org/drawingml/2006/main" name="Technic">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139</TotalTime>
  <Words>518</Words>
  <Application>Microsoft Office PowerPoint</Application>
  <PresentationFormat>On-screen Show (4:3)</PresentationFormat>
  <Paragraphs>68</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Technic</vt:lpstr>
      <vt:lpstr>Venezuela </vt:lpstr>
      <vt:lpstr>History</vt:lpstr>
      <vt:lpstr>3 Animals</vt:lpstr>
      <vt:lpstr>Photos</vt:lpstr>
      <vt:lpstr>Popular (famous) Authors</vt:lpstr>
      <vt:lpstr>Type of government.</vt:lpstr>
      <vt:lpstr>Large Cities</vt:lpstr>
      <vt:lpstr>Culture</vt:lpstr>
      <vt:lpstr>Tourist Attractions</vt:lpstr>
      <vt:lpstr>Tourist Attractions, pg 2</vt:lpstr>
      <vt:lpstr>Geography/Topography</vt:lpstr>
      <vt:lpstr>FOOD!!!!!!!!</vt:lpstr>
      <vt:lpstr>FOOD!!!!!!!!!</vt:lpstr>
      <vt:lpstr>Slide 14</vt:lpstr>
      <vt:lpstr>Slide 15</vt:lpstr>
      <vt:lpstr>Bibliography </vt:lpstr>
    </vt:vector>
  </TitlesOfParts>
  <Company>I.S.D. 742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Venezuela </dc:title>
  <dc:creator>955580</dc:creator>
  <cp:lastModifiedBy>JSEAQUIS</cp:lastModifiedBy>
  <cp:revision>18</cp:revision>
  <dcterms:created xsi:type="dcterms:W3CDTF">2011-02-07T16:54:55Z</dcterms:created>
  <dcterms:modified xsi:type="dcterms:W3CDTF">2011-02-09T21:11:38Z</dcterms:modified>
</cp:coreProperties>
</file>